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950" r:id="rId2"/>
    <p:sldId id="260" r:id="rId3"/>
    <p:sldId id="965" r:id="rId4"/>
    <p:sldId id="961" r:id="rId5"/>
    <p:sldId id="979" r:id="rId6"/>
    <p:sldId id="988" r:id="rId7"/>
    <p:sldId id="989" r:id="rId8"/>
    <p:sldId id="962" r:id="rId9"/>
    <p:sldId id="964" r:id="rId10"/>
    <p:sldId id="980" r:id="rId11"/>
    <p:sldId id="981" r:id="rId12"/>
    <p:sldId id="990" r:id="rId13"/>
    <p:sldId id="984" r:id="rId14"/>
    <p:sldId id="966" r:id="rId15"/>
    <p:sldId id="985" r:id="rId16"/>
    <p:sldId id="986" r:id="rId17"/>
    <p:sldId id="987" r:id="rId18"/>
    <p:sldId id="967" r:id="rId19"/>
    <p:sldId id="972" r:id="rId20"/>
    <p:sldId id="952" r:id="rId21"/>
    <p:sldId id="975" r:id="rId22"/>
    <p:sldId id="974" r:id="rId23"/>
    <p:sldId id="941" r:id="rId24"/>
    <p:sldId id="956" r:id="rId25"/>
    <p:sldId id="982" r:id="rId26"/>
    <p:sldId id="983" r:id="rId27"/>
    <p:sldId id="937" r:id="rId28"/>
    <p:sldId id="977" r:id="rId29"/>
    <p:sldId id="978" r:id="rId30"/>
    <p:sldId id="945" r:id="rId31"/>
    <p:sldId id="954" r:id="rId32"/>
    <p:sldId id="944" r:id="rId33"/>
  </p:sldIdLst>
  <p:sldSz cx="12192000" cy="6858000"/>
  <p:notesSz cx="9144000" cy="6858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>
    <p:extLst>
      <p:ext uri="{19B8F6BF-5375-455C-9EA6-DF929625EA0E}">
        <p15:presenceInfo xmlns:p15="http://schemas.microsoft.com/office/powerpoint/2012/main" userId="H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292929"/>
    <a:srgbClr val="F2F2F2"/>
    <a:srgbClr val="006666"/>
    <a:srgbClr val="FF7C80"/>
    <a:srgbClr val="E1361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Střední styl 3 – zvýraznění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Střední styl 3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Střední styl 4 – zvýraznění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799B23B-EC83-4686-B30A-512413B5E67A}" styleName="Světlý styl 3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Světlý styl 1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Styl s motivem 1 – zvýraznění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93D81CF-94F2-401A-BA57-92F5A7B2D0C5}" styleName="Styl Středně sytá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Styl Tmavá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505E3EF-67EA-436B-97B2-0124C06EBD24}" styleName="Střední styl 4 – zvýraznění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3375" autoAdjust="0"/>
    <p:restoredTop sz="99885" autoAdjust="0"/>
  </p:normalViewPr>
  <p:slideViewPr>
    <p:cSldViewPr snapToGrid="0">
      <p:cViewPr>
        <p:scale>
          <a:sx n="69" d="100"/>
          <a:sy n="69" d="100"/>
        </p:scale>
        <p:origin x="62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860B67-4215-4419-AB95-9AD6CFA69ECC}" type="datetimeFigureOut">
              <a:rPr lang="cs-CZ" smtClean="0"/>
              <a:pPr/>
              <a:t>24.05.2023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99BD1-CEAC-4F18-B06B-B4A289EF1C7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8672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080552-DCF5-4224-8567-BC50A98FE466}" type="datetimeFigureOut">
              <a:rPr lang="cs-CZ" smtClean="0"/>
              <a:pPr/>
              <a:t>24.05.2023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2F82B8-9144-42B8-A356-78839193023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2104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84449-E920-42D9-862A-11558EE747CE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632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84449-E920-42D9-862A-11558EE747CE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472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84449-E920-42D9-862A-11558EE747CE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0483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84449-E920-42D9-862A-11558EE747CE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734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84449-E920-42D9-862A-11558EE747CE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8138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84449-E920-42D9-862A-11558EE747CE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1357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84449-E920-42D9-862A-11558EE747CE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3873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84449-E920-42D9-862A-11558EE747CE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8750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84449-E920-42D9-862A-11558EE747CE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3653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84449-E920-42D9-862A-11558EE747CE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1882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84449-E920-42D9-862A-11558EE747CE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530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84449-E920-42D9-862A-11558EE747CE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0536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84449-E920-42D9-862A-11558EE747CE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3283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84449-E920-42D9-862A-11558EE747CE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2993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84449-E920-42D9-862A-11558EE747CE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7143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84449-E920-42D9-862A-11558EE747CE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0660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F82B8-9144-42B8-A356-788391930237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25708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F82B8-9144-42B8-A356-788391930237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50453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F82B8-9144-42B8-A356-788391930237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07691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84449-E920-42D9-862A-11558EE747CE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8357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84449-E920-42D9-862A-11558EE747CE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0122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84449-E920-42D9-862A-11558EE747CE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120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84449-E920-42D9-862A-11558EE747CE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3958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84449-E920-42D9-862A-11558EE747CE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0515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84449-E920-42D9-862A-11558EE747CE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504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84449-E920-42D9-862A-11558EE747CE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513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84449-E920-42D9-862A-11558EE747CE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31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84449-E920-42D9-862A-11558EE747CE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507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84449-E920-42D9-862A-11558EE747CE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546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84449-E920-42D9-862A-11558EE747CE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862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84449-E920-42D9-862A-11558EE747CE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067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DEED8-33EF-4F68-8F7F-8DBA497E7BD0}" type="datetimeFigureOut">
              <a:rPr lang="cs-CZ" smtClean="0"/>
              <a:pPr/>
              <a:t>24.05.2023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AEB4-FC8F-4F8D-BEFE-EC48A789A87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4960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DEED8-33EF-4F68-8F7F-8DBA497E7BD0}" type="datetimeFigureOut">
              <a:rPr lang="cs-CZ" smtClean="0"/>
              <a:pPr/>
              <a:t>24.05.2023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AEB4-FC8F-4F8D-BEFE-EC48A789A87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896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DEED8-33EF-4F68-8F7F-8DBA497E7BD0}" type="datetimeFigureOut">
              <a:rPr lang="cs-CZ" smtClean="0"/>
              <a:pPr/>
              <a:t>24.05.2023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AEB4-FC8F-4F8D-BEFE-EC48A789A87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2218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DEED8-33EF-4F68-8F7F-8DBA497E7BD0}" type="datetimeFigureOut">
              <a:rPr lang="cs-CZ" smtClean="0"/>
              <a:pPr/>
              <a:t>24.05.2023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AEB4-FC8F-4F8D-BEFE-EC48A789A87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2094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DEED8-33EF-4F68-8F7F-8DBA497E7BD0}" type="datetimeFigureOut">
              <a:rPr lang="cs-CZ" smtClean="0"/>
              <a:pPr/>
              <a:t>24.05.2023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AEB4-FC8F-4F8D-BEFE-EC48A789A87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0882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DEED8-33EF-4F68-8F7F-8DBA497E7BD0}" type="datetimeFigureOut">
              <a:rPr lang="cs-CZ" smtClean="0"/>
              <a:pPr/>
              <a:t>24.05.2023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AEB4-FC8F-4F8D-BEFE-EC48A789A87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347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DEED8-33EF-4F68-8F7F-8DBA497E7BD0}" type="datetimeFigureOut">
              <a:rPr lang="cs-CZ" smtClean="0"/>
              <a:pPr/>
              <a:t>24.05.2023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AEB4-FC8F-4F8D-BEFE-EC48A789A87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8002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DEED8-33EF-4F68-8F7F-8DBA497E7BD0}" type="datetimeFigureOut">
              <a:rPr lang="cs-CZ" smtClean="0"/>
              <a:pPr/>
              <a:t>24.05.2023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AEB4-FC8F-4F8D-BEFE-EC48A789A87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1500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DEED8-33EF-4F68-8F7F-8DBA497E7BD0}" type="datetimeFigureOut">
              <a:rPr lang="cs-CZ" smtClean="0"/>
              <a:pPr/>
              <a:t>24.05.2023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AEB4-FC8F-4F8D-BEFE-EC48A789A87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2008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DEED8-33EF-4F68-8F7F-8DBA497E7BD0}" type="datetimeFigureOut">
              <a:rPr lang="cs-CZ" smtClean="0"/>
              <a:pPr/>
              <a:t>24.05.2023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AEB4-FC8F-4F8D-BEFE-EC48A789A87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4081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DEED8-33EF-4F68-8F7F-8DBA497E7BD0}" type="datetimeFigureOut">
              <a:rPr lang="cs-CZ" smtClean="0"/>
              <a:pPr/>
              <a:t>24.05.2023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7AEB4-FC8F-4F8D-BEFE-EC48A789A87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6855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DEED8-33EF-4F68-8F7F-8DBA497E7BD0}" type="datetimeFigureOut">
              <a:rPr lang="cs-CZ" smtClean="0"/>
              <a:pPr/>
              <a:t>24.05.2023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7AEB4-FC8F-4F8D-BEFE-EC48A789A87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6821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dnadpis 2"/>
          <p:cNvSpPr>
            <a:spLocks noGrp="1"/>
          </p:cNvSpPr>
          <p:nvPr>
            <p:ph type="subTitle" idx="1"/>
          </p:nvPr>
        </p:nvSpPr>
        <p:spPr>
          <a:xfrm>
            <a:off x="0" y="2748252"/>
            <a:ext cx="12192000" cy="1905533"/>
          </a:xfrm>
        </p:spPr>
        <p:txBody>
          <a:bodyPr>
            <a:normAutofit/>
          </a:bodyPr>
          <a:lstStyle/>
          <a:p>
            <a:r>
              <a:rPr lang="cs-CZ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Jarmila </a:t>
            </a:r>
            <a:r>
              <a:rPr lang="cs-CZ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Jirkovská</a:t>
            </a:r>
            <a:endParaRPr lang="cs-CZ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3200" i="1" baseline="30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3200" baseline="30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Výbor Podiatrické sekce </a:t>
            </a:r>
            <a:r>
              <a:rPr lang="cs-CZ" sz="32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ČDS ČLS JEP</a:t>
            </a:r>
          </a:p>
          <a:p>
            <a:r>
              <a:rPr lang="cs-CZ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Interní klinika 1. LF UK a ÚVN Praha, Diabetologické centrum</a:t>
            </a:r>
          </a:p>
          <a:p>
            <a:endParaRPr lang="cs-CZ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cs-CZ" sz="2667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3339" y="6213309"/>
            <a:ext cx="4704523" cy="3840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2400" dirty="0">
                <a:solidFill>
                  <a:prstClr val="white"/>
                </a:solidFill>
                <a:latin typeface="Calibri"/>
              </a:rPr>
              <a:t>0</a:t>
            </a:r>
          </a:p>
        </p:txBody>
      </p:sp>
      <p:pic>
        <p:nvPicPr>
          <p:cNvPr id="9" name="Picture 11" descr="C:\Users\venerjoh\Pictures\UVN_logotyp_zakl_var_nv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27142" y="5589244"/>
            <a:ext cx="866299" cy="867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6" descr="Pečeť 1 LF U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77129" y="5589244"/>
            <a:ext cx="832489" cy="864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6" t="14680" r="22186" b="53670"/>
          <a:stretch/>
        </p:blipFill>
        <p:spPr>
          <a:xfrm>
            <a:off x="527377" y="5589245"/>
            <a:ext cx="1074315" cy="867573"/>
          </a:xfrm>
          <a:prstGeom prst="rect">
            <a:avLst/>
          </a:prstGeom>
        </p:spPr>
      </p:pic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883A0AA8-E48C-D9AF-B043-9EFC7F23BB0B}"/>
              </a:ext>
            </a:extLst>
          </p:cNvPr>
          <p:cNvCxnSpPr/>
          <p:nvPr/>
        </p:nvCxnSpPr>
        <p:spPr>
          <a:xfrm>
            <a:off x="527377" y="1348754"/>
            <a:ext cx="11041227" cy="0"/>
          </a:xfrm>
          <a:prstGeom prst="line">
            <a:avLst/>
          </a:prstGeom>
          <a:ln w="19050">
            <a:solidFill>
              <a:srgbClr val="FF505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EDD25EE1-C35D-2778-90A2-F2EA93F23BA2}"/>
              </a:ext>
            </a:extLst>
          </p:cNvPr>
          <p:cNvSpPr txBox="1"/>
          <p:nvPr/>
        </p:nvSpPr>
        <p:spPr>
          <a:xfrm>
            <a:off x="431366" y="215339"/>
            <a:ext cx="112332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cs-CZ" sz="3200" b="1" dirty="0" smtClean="0">
                <a:solidFill>
                  <a:srgbClr val="FF5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Úskalí diagnostiky diabetické </a:t>
            </a:r>
            <a:r>
              <a:rPr lang="cs-CZ" sz="3200" b="1" dirty="0" err="1" smtClean="0">
                <a:solidFill>
                  <a:srgbClr val="FF5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senzorickomotorické</a:t>
            </a:r>
            <a:r>
              <a:rPr lang="cs-CZ" sz="3200" b="1" dirty="0" smtClean="0">
                <a:solidFill>
                  <a:srgbClr val="FF5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neuropatie</a:t>
            </a:r>
            <a:endParaRPr lang="cs-CZ" sz="3200" dirty="0">
              <a:solidFill>
                <a:srgbClr val="FF5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2962" y="5078137"/>
            <a:ext cx="5170055" cy="137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2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/>
          <p:cNvSpPr txBox="1">
            <a:spLocks/>
          </p:cNvSpPr>
          <p:nvPr/>
        </p:nvSpPr>
        <p:spPr>
          <a:xfrm>
            <a:off x="527377" y="1160409"/>
            <a:ext cx="10945216" cy="2899255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lnSpc>
                <a:spcPct val="125000"/>
              </a:lnSpc>
              <a:buNone/>
              <a:defRPr/>
            </a:pPr>
            <a:r>
              <a:rPr lang="cs-CZ" sz="2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Anamnéza - symptomy neuropatie</a:t>
            </a:r>
            <a:endParaRPr lang="cs-CZ" sz="2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1219170">
              <a:lnSpc>
                <a:spcPct val="125000"/>
              </a:lnSpc>
              <a:defRPr/>
            </a:pPr>
            <a:r>
              <a:rPr lang="cs-CZ" sz="2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bolest</a:t>
            </a:r>
          </a:p>
          <a:p>
            <a:pPr defTabSz="1219170">
              <a:lnSpc>
                <a:spcPct val="125000"/>
              </a:lnSpc>
              <a:defRPr/>
            </a:pPr>
            <a:r>
              <a:rPr lang="cs-CZ" sz="2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nebolestivé symptomy – necitlivost, parestezie, nestabilita, pády …</a:t>
            </a:r>
            <a:endParaRPr lang="cs-CZ" sz="26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defTabSz="1219170">
              <a:lnSpc>
                <a:spcPct val="125000"/>
              </a:lnSpc>
              <a:buNone/>
              <a:defRPr/>
            </a:pPr>
            <a:endParaRPr lang="cs-CZ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defTabSz="1219170">
              <a:lnSpc>
                <a:spcPct val="125000"/>
              </a:lnSpc>
              <a:buNone/>
              <a:defRPr/>
            </a:pPr>
            <a:r>
              <a:rPr lang="cs-CZ" sz="2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Klinická inspekce </a:t>
            </a:r>
            <a:r>
              <a:rPr lang="cs-CZ" sz="2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nohou </a:t>
            </a:r>
            <a:r>
              <a:rPr lang="cs-CZ" sz="2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cs-CZ" sz="2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hyperkeratosy</a:t>
            </a:r>
            <a:r>
              <a:rPr lang="cs-CZ" sz="2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suchá kůže, …)</a:t>
            </a:r>
          </a:p>
          <a:p>
            <a:pPr marL="0" indent="0" defTabSz="1219170">
              <a:lnSpc>
                <a:spcPct val="125000"/>
              </a:lnSpc>
              <a:buNone/>
              <a:defRPr/>
            </a:pPr>
            <a:endParaRPr lang="cs-CZ" sz="12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Přímá spojnice 7"/>
          <p:cNvCxnSpPr/>
          <p:nvPr/>
        </p:nvCxnSpPr>
        <p:spPr>
          <a:xfrm>
            <a:off x="6345838" y="-1375036"/>
            <a:ext cx="1871876" cy="0"/>
          </a:xfrm>
          <a:prstGeom prst="line">
            <a:avLst/>
          </a:prstGeom>
          <a:ln w="19050">
            <a:solidFill>
              <a:srgbClr val="FF505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431366" y="215339"/>
            <a:ext cx="11233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cs-CZ" sz="3200" dirty="0" smtClean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Diagnostika DSPN</a:t>
            </a:r>
            <a:endParaRPr lang="cs-CZ" sz="3200" b="1" dirty="0">
              <a:solidFill>
                <a:srgbClr val="FF505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552450" y="6611779"/>
            <a:ext cx="116395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Screening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diagnosis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 and management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of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diabetic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sensorimotor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polyneuropathy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 in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clinical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practice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: International expert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consensus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recommendations</a:t>
            </a:r>
            <a:endParaRPr lang="cs-CZ" sz="10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" name="Picture 1" descr="C:\Users\Libuše\Desktop\Hlavatá 20.3.2012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" t="10909" r="16016" b="1817"/>
          <a:stretch>
            <a:fillRect/>
          </a:stretch>
        </p:blipFill>
        <p:spPr bwMode="auto">
          <a:xfrm>
            <a:off x="4495100" y="3945124"/>
            <a:ext cx="1338771" cy="257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E:\2017\UVN_2017\UVN_konference_dianoha_10_2017\Fotky pacienti podiatrie\Mácha Hynek\Mácha Hynek 1966 20.7. 2017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2" r="21622"/>
          <a:stretch>
            <a:fillRect/>
          </a:stretch>
        </p:blipFill>
        <p:spPr bwMode="auto">
          <a:xfrm rot="5400000">
            <a:off x="7607929" y="3185241"/>
            <a:ext cx="2090606" cy="403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Přímá spojnice 13"/>
          <p:cNvCxnSpPr/>
          <p:nvPr/>
        </p:nvCxnSpPr>
        <p:spPr>
          <a:xfrm>
            <a:off x="527377" y="800114"/>
            <a:ext cx="11041227" cy="0"/>
          </a:xfrm>
          <a:prstGeom prst="line">
            <a:avLst/>
          </a:prstGeom>
          <a:ln w="19050">
            <a:solidFill>
              <a:srgbClr val="FF505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106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/>
          <p:cNvSpPr txBox="1">
            <a:spLocks/>
          </p:cNvSpPr>
          <p:nvPr/>
        </p:nvSpPr>
        <p:spPr>
          <a:xfrm>
            <a:off x="527377" y="1160409"/>
            <a:ext cx="10945216" cy="5219891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lnSpc>
                <a:spcPct val="125000"/>
              </a:lnSpc>
              <a:buNone/>
              <a:defRPr/>
            </a:pPr>
            <a:r>
              <a:rPr lang="cs-CZ" sz="2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Anamnéza - symptomy neuropatie</a:t>
            </a:r>
            <a:endParaRPr lang="cs-CZ" sz="2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1219170">
              <a:lnSpc>
                <a:spcPct val="125000"/>
              </a:lnSpc>
              <a:defRPr/>
            </a:pPr>
            <a:r>
              <a:rPr lang="cs-CZ" sz="2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bolest</a:t>
            </a:r>
          </a:p>
          <a:p>
            <a:pPr defTabSz="1219170">
              <a:lnSpc>
                <a:spcPct val="125000"/>
              </a:lnSpc>
              <a:defRPr/>
            </a:pPr>
            <a:r>
              <a:rPr lang="cs-CZ" sz="2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nebolestivé symptomy – necitlivost, parestezie, nestabilita, pády …</a:t>
            </a:r>
            <a:endParaRPr lang="cs-CZ" sz="26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defTabSz="1219170">
              <a:lnSpc>
                <a:spcPct val="125000"/>
              </a:lnSpc>
              <a:buNone/>
              <a:defRPr/>
            </a:pPr>
            <a:endParaRPr lang="cs-CZ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defTabSz="1219170">
              <a:lnSpc>
                <a:spcPct val="125000"/>
              </a:lnSpc>
              <a:buNone/>
              <a:defRPr/>
            </a:pPr>
            <a:r>
              <a:rPr lang="cs-CZ" sz="2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Klinická inspekce </a:t>
            </a:r>
            <a:r>
              <a:rPr lang="cs-CZ" sz="2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nohou </a:t>
            </a:r>
            <a:r>
              <a:rPr lang="cs-CZ" sz="2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cs-CZ" sz="2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hyperkeratosy</a:t>
            </a:r>
            <a:r>
              <a:rPr lang="cs-CZ" sz="2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suchá kůže, …)</a:t>
            </a:r>
          </a:p>
          <a:p>
            <a:pPr marL="0" indent="0" defTabSz="1219170">
              <a:lnSpc>
                <a:spcPct val="125000"/>
              </a:lnSpc>
              <a:buNone/>
              <a:defRPr/>
            </a:pPr>
            <a:endParaRPr lang="cs-CZ" sz="12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defTabSz="1219170">
              <a:lnSpc>
                <a:spcPct val="125000"/>
              </a:lnSpc>
              <a:buNone/>
              <a:defRPr/>
            </a:pPr>
            <a:r>
              <a:rPr lang="cs-CZ" sz="2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Vyšetřovací </a:t>
            </a:r>
            <a:r>
              <a:rPr lang="cs-CZ" sz="2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metody </a:t>
            </a:r>
            <a:endParaRPr lang="cs-CZ" sz="2600" b="1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1219170">
              <a:lnSpc>
                <a:spcPct val="125000"/>
              </a:lnSpc>
              <a:defRPr/>
            </a:pPr>
            <a:r>
              <a:rPr lang="cs-CZ" sz="2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cs-CZ" sz="26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semi</a:t>
            </a:r>
            <a:r>
              <a:rPr lang="cs-CZ" sz="2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)kvantitativní </a:t>
            </a:r>
            <a:r>
              <a:rPr lang="cs-CZ" sz="26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bedside</a:t>
            </a:r>
            <a:r>
              <a:rPr lang="cs-CZ" sz="2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pomůcky k vyšetření citlivosti</a:t>
            </a:r>
            <a:endParaRPr lang="cs-CZ" sz="26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1219170">
              <a:lnSpc>
                <a:spcPct val="125000"/>
              </a:lnSpc>
              <a:defRPr/>
            </a:pPr>
            <a:r>
              <a:rPr lang="cs-CZ" sz="2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cs-CZ" sz="2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peciální </a:t>
            </a:r>
            <a:r>
              <a:rPr lang="cs-CZ" sz="2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dotazníky (DSPN, DAN); skórovací systémy (NDS, …)</a:t>
            </a:r>
            <a:endParaRPr lang="cs-CZ" sz="2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1219170">
              <a:lnSpc>
                <a:spcPct val="125000"/>
              </a:lnSpc>
              <a:defRPr/>
            </a:pPr>
            <a:r>
              <a:rPr lang="cs-CZ" sz="2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specializovaná </a:t>
            </a:r>
            <a:r>
              <a:rPr lang="cs-CZ" sz="2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přístrojová vyšetření, ev</a:t>
            </a:r>
            <a:r>
              <a:rPr lang="cs-CZ" sz="2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neurolog</a:t>
            </a:r>
            <a:endParaRPr lang="cs-CZ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Přímá spojnice 7"/>
          <p:cNvCxnSpPr/>
          <p:nvPr/>
        </p:nvCxnSpPr>
        <p:spPr>
          <a:xfrm>
            <a:off x="6345838" y="-1375036"/>
            <a:ext cx="1871876" cy="0"/>
          </a:xfrm>
          <a:prstGeom prst="line">
            <a:avLst/>
          </a:prstGeom>
          <a:ln w="19050">
            <a:solidFill>
              <a:srgbClr val="FF505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431366" y="215339"/>
            <a:ext cx="11233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cs-CZ" sz="3200" dirty="0" smtClean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Diagnostika DSPN</a:t>
            </a:r>
            <a:endParaRPr lang="cs-CZ" sz="3200" b="1" dirty="0">
              <a:solidFill>
                <a:srgbClr val="FF505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552450" y="6611779"/>
            <a:ext cx="116395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Screening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diagnosis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 and management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of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diabetic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sensorimotor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polyneuropathy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 in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clinical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practice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: International expert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consensus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recommendations</a:t>
            </a:r>
            <a:endParaRPr lang="cs-CZ" sz="10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" name="Picture 8" descr="C:\Users\Libuše\Desktop\IMG_46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2127" y="4738254"/>
            <a:ext cx="1534150" cy="137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Přímá spojnice 11"/>
          <p:cNvCxnSpPr/>
          <p:nvPr/>
        </p:nvCxnSpPr>
        <p:spPr>
          <a:xfrm>
            <a:off x="527377" y="800114"/>
            <a:ext cx="11041227" cy="0"/>
          </a:xfrm>
          <a:prstGeom prst="line">
            <a:avLst/>
          </a:prstGeom>
          <a:ln w="19050">
            <a:solidFill>
              <a:srgbClr val="FF505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154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21050" t="17579" r="17412" b="35650"/>
          <a:stretch/>
        </p:blipFill>
        <p:spPr>
          <a:xfrm>
            <a:off x="4185949" y="3537526"/>
            <a:ext cx="3731238" cy="2835865"/>
          </a:xfrm>
          <a:prstGeom prst="rect">
            <a:avLst/>
          </a:prstGeom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745404" y="1612522"/>
            <a:ext cx="3983614" cy="1292662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buNone/>
              <a:defRPr/>
            </a:pPr>
            <a:r>
              <a:rPr lang="cs-CZ" sz="2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SCREENING </a:t>
            </a:r>
          </a:p>
          <a:p>
            <a:pPr marL="0" indent="0" algn="ctr" defTabSz="1219170">
              <a:buNone/>
              <a:defRPr/>
            </a:pPr>
            <a:r>
              <a:rPr lang="cs-CZ" sz="2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RIZIKA ULCERACE</a:t>
            </a:r>
          </a:p>
          <a:p>
            <a:pPr marL="0" indent="0" algn="ctr" defTabSz="1219170">
              <a:buNone/>
              <a:defRPr/>
            </a:pPr>
            <a:endParaRPr lang="cs-CZ" sz="1200" b="1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Přímá spojnice 7"/>
          <p:cNvCxnSpPr/>
          <p:nvPr/>
        </p:nvCxnSpPr>
        <p:spPr>
          <a:xfrm>
            <a:off x="527377" y="800114"/>
            <a:ext cx="11041227" cy="0"/>
          </a:xfrm>
          <a:prstGeom prst="line">
            <a:avLst/>
          </a:prstGeom>
          <a:ln w="19050">
            <a:solidFill>
              <a:srgbClr val="FF505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431366" y="215339"/>
            <a:ext cx="11233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cs-CZ" sz="3200" dirty="0" smtClean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Diagnostika DSPN – CO VYŠETŘUJEME ?</a:t>
            </a:r>
            <a:endParaRPr lang="cs-CZ" sz="3200" b="1" dirty="0">
              <a:solidFill>
                <a:srgbClr val="FF505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552450" y="6611779"/>
            <a:ext cx="116395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000" i="1" dirty="0" smtClean="0">
                <a:solidFill>
                  <a:schemeClr val="bg1">
                    <a:lumMod val="75000"/>
                  </a:schemeClr>
                </a:solidFill>
              </a:rPr>
              <a:t>O</a:t>
            </a:r>
            <a:r>
              <a:rPr lang="cs-CZ" sz="1000" i="1" dirty="0" smtClean="0">
                <a:solidFill>
                  <a:schemeClr val="bg1">
                    <a:lumMod val="75000"/>
                  </a:schemeClr>
                </a:solidFill>
              </a:rPr>
              <a:t>brázek: </a:t>
            </a:r>
            <a:r>
              <a:rPr lang="cs-CZ" sz="1000" i="1" dirty="0" err="1" smtClean="0">
                <a:solidFill>
                  <a:schemeClr val="bg1">
                    <a:lumMod val="75000"/>
                  </a:schemeClr>
                </a:solidFill>
              </a:rPr>
              <a:t>Depositphotos</a:t>
            </a:r>
            <a:endParaRPr lang="cs-CZ" sz="1000" i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7917187" y="1612522"/>
            <a:ext cx="3397358" cy="1292662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buNone/>
              <a:defRPr/>
            </a:pPr>
            <a:r>
              <a:rPr lang="cs-CZ" sz="2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DIAGNOSTIKA</a:t>
            </a:r>
          </a:p>
          <a:p>
            <a:pPr marL="0" indent="0" algn="ctr" defTabSz="1219170">
              <a:buNone/>
              <a:defRPr/>
            </a:pPr>
            <a:r>
              <a:rPr lang="cs-CZ" sz="2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NEUROPATIE</a:t>
            </a:r>
          </a:p>
          <a:p>
            <a:pPr marL="0" indent="0" algn="ctr" defTabSz="1219170">
              <a:buNone/>
              <a:defRPr/>
            </a:pPr>
            <a:r>
              <a:rPr lang="cs-CZ" sz="12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84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21050" t="17579" r="17412" b="35650"/>
          <a:stretch/>
        </p:blipFill>
        <p:spPr>
          <a:xfrm>
            <a:off x="4185949" y="3537526"/>
            <a:ext cx="3731238" cy="2835865"/>
          </a:xfrm>
          <a:prstGeom prst="rect">
            <a:avLst/>
          </a:prstGeom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745404" y="1612522"/>
            <a:ext cx="3983614" cy="1772793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buNone/>
              <a:defRPr/>
            </a:pPr>
            <a:r>
              <a:rPr lang="cs-CZ" sz="2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SCREENING </a:t>
            </a:r>
          </a:p>
          <a:p>
            <a:pPr marL="0" indent="0" algn="ctr" defTabSz="1219170">
              <a:buNone/>
              <a:defRPr/>
            </a:pPr>
            <a:r>
              <a:rPr lang="cs-CZ" sz="2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RIZIKA ULCERACE</a:t>
            </a:r>
          </a:p>
          <a:p>
            <a:pPr marL="0" indent="0" algn="ctr" defTabSz="1219170">
              <a:buNone/>
              <a:defRPr/>
            </a:pPr>
            <a:endParaRPr lang="cs-CZ" sz="1200" b="1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 defTabSz="1219170">
              <a:buNone/>
              <a:defRPr/>
            </a:pPr>
            <a:r>
              <a:rPr lang="cs-CZ" sz="2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cs-CZ" sz="2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pokročilá</a:t>
            </a:r>
            <a:r>
              <a:rPr lang="cs-CZ" sz="2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neuropatie)</a:t>
            </a:r>
            <a:endParaRPr lang="cs-CZ" sz="2600" b="1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Přímá spojnice 7"/>
          <p:cNvCxnSpPr/>
          <p:nvPr/>
        </p:nvCxnSpPr>
        <p:spPr>
          <a:xfrm>
            <a:off x="527377" y="800114"/>
            <a:ext cx="11041227" cy="0"/>
          </a:xfrm>
          <a:prstGeom prst="line">
            <a:avLst/>
          </a:prstGeom>
          <a:ln w="19050">
            <a:solidFill>
              <a:srgbClr val="FF505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431366" y="215339"/>
            <a:ext cx="11233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cs-CZ" sz="3200" dirty="0" smtClean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Diagnostika DSPN – CO VYŠETŘUJEME ?</a:t>
            </a:r>
            <a:endParaRPr lang="cs-CZ" sz="3200" b="1" dirty="0">
              <a:solidFill>
                <a:srgbClr val="FF505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552450" y="6611779"/>
            <a:ext cx="116395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000" i="1" dirty="0" smtClean="0">
                <a:solidFill>
                  <a:schemeClr val="bg1">
                    <a:lumMod val="75000"/>
                  </a:schemeClr>
                </a:solidFill>
              </a:rPr>
              <a:t>O</a:t>
            </a:r>
            <a:r>
              <a:rPr lang="cs-CZ" sz="1000" i="1" dirty="0" smtClean="0">
                <a:solidFill>
                  <a:schemeClr val="bg1">
                    <a:lumMod val="75000"/>
                  </a:schemeClr>
                </a:solidFill>
              </a:rPr>
              <a:t>brázek: </a:t>
            </a:r>
            <a:r>
              <a:rPr lang="cs-CZ" sz="1000" i="1" dirty="0" err="1" smtClean="0">
                <a:solidFill>
                  <a:schemeClr val="bg1">
                    <a:lumMod val="75000"/>
                  </a:schemeClr>
                </a:solidFill>
              </a:rPr>
              <a:t>Depositphotos</a:t>
            </a:r>
            <a:endParaRPr lang="cs-CZ" sz="1000" i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7917187" y="1612522"/>
            <a:ext cx="3397358" cy="1772793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buNone/>
              <a:defRPr/>
            </a:pPr>
            <a:r>
              <a:rPr lang="cs-CZ" sz="2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DIAGNOSTIKA</a:t>
            </a:r>
          </a:p>
          <a:p>
            <a:pPr marL="0" indent="0" algn="ctr" defTabSz="1219170">
              <a:buNone/>
              <a:defRPr/>
            </a:pPr>
            <a:r>
              <a:rPr lang="cs-CZ" sz="2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NEUROPATIE</a:t>
            </a:r>
          </a:p>
          <a:p>
            <a:pPr marL="0" indent="0" algn="ctr" defTabSz="1219170">
              <a:buNone/>
              <a:defRPr/>
            </a:pPr>
            <a:r>
              <a:rPr lang="cs-CZ" sz="12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 algn="ctr" defTabSz="1219170">
              <a:buNone/>
              <a:defRPr/>
            </a:pPr>
            <a:r>
              <a:rPr lang="cs-CZ" sz="2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cs-CZ" sz="2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časná</a:t>
            </a:r>
            <a:r>
              <a:rPr lang="cs-CZ" sz="2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neuropatie)</a:t>
            </a:r>
            <a:endParaRPr lang="cs-CZ" sz="2600" b="1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00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Přímá spojnice 7"/>
          <p:cNvCxnSpPr/>
          <p:nvPr/>
        </p:nvCxnSpPr>
        <p:spPr>
          <a:xfrm>
            <a:off x="527377" y="800114"/>
            <a:ext cx="11041227" cy="0"/>
          </a:xfrm>
          <a:prstGeom prst="line">
            <a:avLst/>
          </a:prstGeom>
          <a:ln w="19050">
            <a:solidFill>
              <a:srgbClr val="FF505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431366" y="215339"/>
            <a:ext cx="11233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cs-CZ" sz="3200" dirty="0" smtClean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Diagnostika DSPN – CO VYŠETŘUJEME ?</a:t>
            </a:r>
            <a:endParaRPr lang="cs-CZ" sz="3200" b="1" dirty="0">
              <a:solidFill>
                <a:srgbClr val="FF505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8957889"/>
              </p:ext>
            </p:extLst>
          </p:nvPr>
        </p:nvGraphicFramePr>
        <p:xfrm>
          <a:off x="527377" y="1113342"/>
          <a:ext cx="11041227" cy="49210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118797">
                  <a:extLst>
                    <a:ext uri="{9D8B030D-6E8A-4147-A177-3AD203B41FA5}">
                      <a16:colId xmlns:a16="http://schemas.microsoft.com/office/drawing/2014/main" val="3715960113"/>
                    </a:ext>
                  </a:extLst>
                </a:gridCol>
                <a:gridCol w="5922430">
                  <a:extLst>
                    <a:ext uri="{9D8B030D-6E8A-4147-A177-3AD203B41FA5}">
                      <a16:colId xmlns:a16="http://schemas.microsoft.com/office/drawing/2014/main" val="7377718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SCREENING RIZIKA</a:t>
                      </a:r>
                      <a:r>
                        <a:rPr lang="cs-CZ" sz="2400" baseline="0" dirty="0" smtClean="0"/>
                        <a:t> </a:t>
                      </a:r>
                      <a:r>
                        <a:rPr lang="cs-CZ" sz="2400" baseline="0" dirty="0" smtClean="0"/>
                        <a:t>SDN</a:t>
                      </a:r>
                    </a:p>
                    <a:p>
                      <a:pPr algn="ctr"/>
                      <a:endParaRPr lang="cs-CZ" sz="10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DG. ČASNÉ</a:t>
                      </a:r>
                      <a:r>
                        <a:rPr lang="cs-CZ" sz="2400" baseline="0" dirty="0" smtClean="0"/>
                        <a:t> NEUROPATIE</a:t>
                      </a:r>
                      <a:endParaRPr lang="cs-CZ" sz="24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357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defTabSz="1219170">
                        <a:lnSpc>
                          <a:spcPct val="110000"/>
                        </a:lnSpc>
                        <a:buNone/>
                        <a:defRPr/>
                      </a:pPr>
                      <a:r>
                        <a:rPr lang="cs-CZ" sz="2400" b="1" dirty="0" smtClean="0"/>
                        <a:t>silná nervová vlákna </a:t>
                      </a:r>
                      <a:r>
                        <a:rPr lang="cs-CZ" sz="2400" dirty="0" smtClean="0"/>
                        <a:t>(A-</a:t>
                      </a:r>
                      <a:r>
                        <a:rPr lang="el-GR" sz="2400" dirty="0" smtClean="0"/>
                        <a:t>β</a:t>
                      </a:r>
                      <a:r>
                        <a:rPr lang="cs-CZ" sz="2400" dirty="0" smtClean="0"/>
                        <a:t>)</a:t>
                      </a:r>
                    </a:p>
                    <a:p>
                      <a:pPr marL="0" indent="0" defTabSz="1219170">
                        <a:lnSpc>
                          <a:spcPct val="110000"/>
                        </a:lnSpc>
                        <a:buNone/>
                        <a:defRPr/>
                      </a:pPr>
                      <a:r>
                        <a:rPr lang="cs-CZ" sz="2300" dirty="0" smtClean="0"/>
                        <a:t>(dotyk/tlak, vibrace, </a:t>
                      </a:r>
                      <a:r>
                        <a:rPr lang="cs-CZ" sz="2300" dirty="0" err="1" smtClean="0"/>
                        <a:t>propriocepce</a:t>
                      </a:r>
                      <a:r>
                        <a:rPr lang="cs-CZ" sz="2300" dirty="0" smtClean="0"/>
                        <a:t>)</a:t>
                      </a:r>
                      <a:endParaRPr lang="cs-CZ" sz="2300" b="0" dirty="0">
                        <a:solidFill>
                          <a:prstClr val="black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defTabSz="1219170">
                        <a:lnSpc>
                          <a:spcPct val="110000"/>
                        </a:lnSpc>
                        <a:buNone/>
                        <a:defRPr/>
                      </a:pPr>
                      <a:r>
                        <a:rPr lang="cs-CZ" sz="2400" b="1" dirty="0" smtClean="0"/>
                        <a:t>tenká </a:t>
                      </a:r>
                      <a:r>
                        <a:rPr lang="cs-CZ" sz="2400" b="1" dirty="0" smtClean="0"/>
                        <a:t>nervová vlákna </a:t>
                      </a:r>
                      <a:r>
                        <a:rPr lang="cs-CZ" sz="2400" dirty="0" smtClean="0"/>
                        <a:t>(A-</a:t>
                      </a:r>
                      <a:r>
                        <a:rPr lang="el-GR" sz="2400" dirty="0" smtClean="0"/>
                        <a:t>δ</a:t>
                      </a:r>
                      <a:r>
                        <a:rPr lang="cs-CZ" sz="2400" dirty="0" smtClean="0"/>
                        <a:t>, C)</a:t>
                      </a:r>
                    </a:p>
                    <a:p>
                      <a:pPr marL="0" indent="0" defTabSz="1219170">
                        <a:lnSpc>
                          <a:spcPct val="110000"/>
                        </a:lnSpc>
                        <a:buNone/>
                        <a:defRPr/>
                      </a:pPr>
                      <a:r>
                        <a:rPr lang="cs-CZ" sz="2300" dirty="0" smtClean="0"/>
                        <a:t>(bolest, </a:t>
                      </a:r>
                      <a:r>
                        <a:rPr lang="cs-CZ" sz="2300" dirty="0" smtClean="0"/>
                        <a:t>teplo/chlad, </a:t>
                      </a:r>
                      <a:r>
                        <a:rPr lang="cs-CZ" sz="2300" dirty="0" err="1" smtClean="0"/>
                        <a:t>sudomotorická</a:t>
                      </a:r>
                      <a:r>
                        <a:rPr lang="cs-CZ" sz="2300" dirty="0" smtClean="0"/>
                        <a:t> </a:t>
                      </a:r>
                      <a:r>
                        <a:rPr lang="cs-CZ" sz="2300" dirty="0" err="1" smtClean="0"/>
                        <a:t>fce</a:t>
                      </a:r>
                      <a:r>
                        <a:rPr lang="cs-CZ" sz="2300" dirty="0" smtClean="0"/>
                        <a:t>)</a:t>
                      </a:r>
                      <a:endParaRPr lang="cs-CZ" sz="2300" b="0" dirty="0">
                        <a:solidFill>
                          <a:prstClr val="black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6614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endParaRPr lang="cs-CZ" sz="24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endParaRPr lang="cs-CZ" sz="24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879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endParaRPr lang="cs-CZ" sz="2400" b="0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endParaRPr lang="cs-CZ" sz="2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79262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 defTabSz="121917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endParaRPr lang="cs-CZ" sz="2400" b="1" dirty="0" smtClean="0">
                        <a:solidFill>
                          <a:srgbClr val="29292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342900" indent="-342900" defTabSz="121917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endParaRPr lang="cs-CZ" sz="2400" b="1" dirty="0" smtClean="0">
                        <a:solidFill>
                          <a:srgbClr val="29292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342900" indent="-342900" defTabSz="121917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endParaRPr lang="cs-CZ" sz="2400" b="1" dirty="0" smtClean="0">
                        <a:solidFill>
                          <a:srgbClr val="29292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342900" indent="-342900" defTabSz="121917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endParaRPr lang="cs-CZ" sz="2400" b="1" dirty="0" smtClean="0">
                        <a:solidFill>
                          <a:srgbClr val="29292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indent="0" defTabSz="1219170">
                        <a:lnSpc>
                          <a:spcPct val="110000"/>
                        </a:lnSpc>
                        <a:buFont typeface="Arial" panose="020B0604020202020204" pitchFamily="34" charset="0"/>
                        <a:buNone/>
                        <a:defRPr/>
                      </a:pPr>
                      <a:endParaRPr lang="cs-CZ" sz="2400" b="1" dirty="0" smtClean="0">
                        <a:solidFill>
                          <a:srgbClr val="29292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indent="0" defTabSz="1219170">
                        <a:lnSpc>
                          <a:spcPct val="110000"/>
                        </a:lnSpc>
                        <a:buFont typeface="Arial" panose="020B0604020202020204" pitchFamily="34" charset="0"/>
                        <a:buNone/>
                        <a:defRPr/>
                      </a:pPr>
                      <a:endParaRPr lang="cs-CZ" sz="2400" b="1" dirty="0">
                        <a:solidFill>
                          <a:srgbClr val="29292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defTabSz="121917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endParaRPr lang="cs-CZ" sz="2200" b="0" dirty="0">
                        <a:solidFill>
                          <a:srgbClr val="29292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948557"/>
                  </a:ext>
                </a:extLst>
              </a:tr>
            </a:tbl>
          </a:graphicData>
        </a:graphic>
      </p:graphicFrame>
      <p:sp>
        <p:nvSpPr>
          <p:cNvPr id="12" name="Obdélník 11"/>
          <p:cNvSpPr/>
          <p:nvPr/>
        </p:nvSpPr>
        <p:spPr>
          <a:xfrm>
            <a:off x="527377" y="6314039"/>
            <a:ext cx="116395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IWGDF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Prevention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Guideline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2023</a:t>
            </a:r>
            <a:endParaRPr lang="cs-CZ" sz="1000" i="1" dirty="0">
              <a:solidFill>
                <a:schemeClr val="bg1">
                  <a:lumMod val="6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Ziegler 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D et al.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Screening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diagnosis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and management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diabetic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sensorimotor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polyneuropathy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clinical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practice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: International expert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consensus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recommendations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. Diabetes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research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clinical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practice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2021</a:t>
            </a:r>
          </a:p>
          <a:p>
            <a:pPr algn="r"/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</a:rPr>
              <a:t>Burgess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</a:rPr>
              <a:t> et al. </a:t>
            </a:r>
            <a:r>
              <a:rPr lang="en-GB" sz="1000" i="1" dirty="0">
                <a:solidFill>
                  <a:schemeClr val="bg1">
                    <a:lumMod val="65000"/>
                  </a:schemeClr>
                </a:solidFill>
              </a:rPr>
              <a:t>Early Detection of Diabetic Peripheral Neuropathy: A Focus on Small Nerve Fibres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</a:rPr>
              <a:t>Diagnostics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</a:rPr>
              <a:t> 2021, 11, 165. https://doi.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</a:rPr>
              <a:t>org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</a:rPr>
              <a:t>/10.3390/diagnostics11020165</a:t>
            </a:r>
          </a:p>
          <a:p>
            <a:pPr algn="r"/>
            <a:endParaRPr lang="cs-CZ" sz="1000" i="1" dirty="0">
              <a:solidFill>
                <a:schemeClr val="bg1">
                  <a:lumMod val="6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40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Přímá spojnice 7"/>
          <p:cNvCxnSpPr/>
          <p:nvPr/>
        </p:nvCxnSpPr>
        <p:spPr>
          <a:xfrm>
            <a:off x="527377" y="800114"/>
            <a:ext cx="11041227" cy="0"/>
          </a:xfrm>
          <a:prstGeom prst="line">
            <a:avLst/>
          </a:prstGeom>
          <a:ln w="19050">
            <a:solidFill>
              <a:srgbClr val="FF505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431366" y="215339"/>
            <a:ext cx="11233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cs-CZ" sz="3200" dirty="0" smtClean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Diagnostika DSPN – CO VYŠETŘUJEME ?</a:t>
            </a:r>
            <a:endParaRPr lang="cs-CZ" sz="3200" b="1" dirty="0">
              <a:solidFill>
                <a:srgbClr val="FF505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356474"/>
              </p:ext>
            </p:extLst>
          </p:nvPr>
        </p:nvGraphicFramePr>
        <p:xfrm>
          <a:off x="527377" y="1113342"/>
          <a:ext cx="11041227" cy="49439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118797">
                  <a:extLst>
                    <a:ext uri="{9D8B030D-6E8A-4147-A177-3AD203B41FA5}">
                      <a16:colId xmlns:a16="http://schemas.microsoft.com/office/drawing/2014/main" val="3715960113"/>
                    </a:ext>
                  </a:extLst>
                </a:gridCol>
                <a:gridCol w="5922430">
                  <a:extLst>
                    <a:ext uri="{9D8B030D-6E8A-4147-A177-3AD203B41FA5}">
                      <a16:colId xmlns:a16="http://schemas.microsoft.com/office/drawing/2014/main" val="7377718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SCREENING RIZIKA</a:t>
                      </a:r>
                      <a:r>
                        <a:rPr lang="cs-CZ" sz="2400" baseline="0" dirty="0" smtClean="0"/>
                        <a:t> </a:t>
                      </a:r>
                      <a:r>
                        <a:rPr lang="cs-CZ" sz="2400" baseline="0" dirty="0" smtClean="0"/>
                        <a:t>SDN</a:t>
                      </a:r>
                    </a:p>
                    <a:p>
                      <a:pPr algn="ctr"/>
                      <a:endParaRPr lang="cs-CZ" sz="10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DG. ČASNÉ</a:t>
                      </a:r>
                      <a:r>
                        <a:rPr lang="cs-CZ" sz="2400" baseline="0" dirty="0" smtClean="0"/>
                        <a:t> NEUROPATIE</a:t>
                      </a:r>
                      <a:endParaRPr lang="cs-CZ" sz="24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357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defTabSz="1219170">
                        <a:lnSpc>
                          <a:spcPct val="110000"/>
                        </a:lnSpc>
                        <a:buNone/>
                        <a:defRPr/>
                      </a:pPr>
                      <a:r>
                        <a:rPr lang="cs-CZ" sz="2400" b="1" dirty="0" smtClean="0"/>
                        <a:t>silná nervová vlákna </a:t>
                      </a:r>
                      <a:r>
                        <a:rPr lang="cs-CZ" sz="2400" dirty="0" smtClean="0"/>
                        <a:t>(A-</a:t>
                      </a:r>
                      <a:r>
                        <a:rPr lang="el-GR" sz="2400" dirty="0" smtClean="0"/>
                        <a:t>β</a:t>
                      </a:r>
                      <a:r>
                        <a:rPr lang="cs-CZ" sz="2400" dirty="0" smtClean="0"/>
                        <a:t>)</a:t>
                      </a:r>
                    </a:p>
                    <a:p>
                      <a:pPr marL="0" indent="0" defTabSz="1219170">
                        <a:lnSpc>
                          <a:spcPct val="110000"/>
                        </a:lnSpc>
                        <a:buNone/>
                        <a:defRPr/>
                      </a:pPr>
                      <a:r>
                        <a:rPr lang="cs-CZ" sz="2300" dirty="0" smtClean="0"/>
                        <a:t>(dotyk/tlak, vibrace, </a:t>
                      </a:r>
                      <a:r>
                        <a:rPr lang="cs-CZ" sz="2300" dirty="0" err="1" smtClean="0"/>
                        <a:t>propriocepce</a:t>
                      </a:r>
                      <a:r>
                        <a:rPr lang="cs-CZ" sz="2300" dirty="0" smtClean="0"/>
                        <a:t>)</a:t>
                      </a:r>
                      <a:endParaRPr lang="cs-CZ" sz="2300" b="0" dirty="0">
                        <a:solidFill>
                          <a:prstClr val="black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defTabSz="1219170">
                        <a:lnSpc>
                          <a:spcPct val="110000"/>
                        </a:lnSpc>
                        <a:buNone/>
                        <a:defRPr/>
                      </a:pPr>
                      <a:r>
                        <a:rPr lang="cs-CZ" sz="2400" b="1" dirty="0" smtClean="0"/>
                        <a:t>tenká </a:t>
                      </a:r>
                      <a:r>
                        <a:rPr lang="cs-CZ" sz="2400" b="1" dirty="0" smtClean="0"/>
                        <a:t>nervová vlákna </a:t>
                      </a:r>
                      <a:r>
                        <a:rPr lang="cs-CZ" sz="2400" dirty="0" smtClean="0"/>
                        <a:t>(A-</a:t>
                      </a:r>
                      <a:r>
                        <a:rPr lang="el-GR" sz="2400" dirty="0" smtClean="0"/>
                        <a:t>δ</a:t>
                      </a:r>
                      <a:r>
                        <a:rPr lang="cs-CZ" sz="2400" dirty="0" smtClean="0"/>
                        <a:t>, C)</a:t>
                      </a:r>
                    </a:p>
                    <a:p>
                      <a:pPr marL="0" indent="0" defTabSz="1219170">
                        <a:lnSpc>
                          <a:spcPct val="110000"/>
                        </a:lnSpc>
                        <a:buNone/>
                        <a:defRPr/>
                      </a:pPr>
                      <a:r>
                        <a:rPr lang="cs-CZ" sz="2300" dirty="0" smtClean="0"/>
                        <a:t>(bolest, </a:t>
                      </a:r>
                      <a:r>
                        <a:rPr lang="cs-CZ" sz="2300" dirty="0" smtClean="0"/>
                        <a:t>teplo/chlad, </a:t>
                      </a:r>
                      <a:r>
                        <a:rPr lang="cs-CZ" sz="2300" dirty="0" err="1" smtClean="0"/>
                        <a:t>sudomotorická</a:t>
                      </a:r>
                      <a:r>
                        <a:rPr lang="cs-CZ" sz="2300" dirty="0" smtClean="0"/>
                        <a:t> </a:t>
                      </a:r>
                      <a:r>
                        <a:rPr lang="cs-CZ" sz="2300" dirty="0" err="1" smtClean="0"/>
                        <a:t>fce</a:t>
                      </a:r>
                      <a:r>
                        <a:rPr lang="cs-CZ" sz="2300" dirty="0" smtClean="0"/>
                        <a:t>)</a:t>
                      </a:r>
                      <a:endParaRPr lang="cs-CZ" sz="2300" b="0" dirty="0">
                        <a:solidFill>
                          <a:prstClr val="black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6614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cs-CZ" sz="2400" b="1" dirty="0" smtClean="0"/>
                        <a:t>LOPS</a:t>
                      </a:r>
                      <a:r>
                        <a:rPr lang="cs-CZ" sz="2400" b="1" baseline="0" dirty="0" smtClean="0"/>
                        <a:t> </a:t>
                      </a:r>
                      <a:r>
                        <a:rPr lang="cs-CZ" sz="2400" baseline="0" dirty="0" smtClean="0"/>
                        <a:t>- </a:t>
                      </a:r>
                      <a:r>
                        <a:rPr lang="cs-CZ" sz="2400" b="1" baseline="0" dirty="0" smtClean="0"/>
                        <a:t>pokročilá</a:t>
                      </a:r>
                      <a:r>
                        <a:rPr lang="cs-CZ" sz="2400" baseline="0" dirty="0" smtClean="0"/>
                        <a:t> neuropatie</a:t>
                      </a:r>
                      <a:endParaRPr lang="cs-CZ" sz="24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cs-CZ" sz="2400" b="1" dirty="0" smtClean="0"/>
                        <a:t>časné</a:t>
                      </a:r>
                      <a:r>
                        <a:rPr lang="cs-CZ" sz="2400" dirty="0" smtClean="0"/>
                        <a:t> poškození tenkých</a:t>
                      </a:r>
                      <a:r>
                        <a:rPr lang="cs-CZ" sz="2400" baseline="0" dirty="0" smtClean="0"/>
                        <a:t> vláken</a:t>
                      </a:r>
                      <a:endParaRPr lang="cs-CZ" sz="24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879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endParaRPr lang="cs-CZ" sz="24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endParaRPr lang="cs-CZ" sz="2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79262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 defTabSz="121917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endParaRPr lang="cs-CZ" sz="2400" b="1" dirty="0" smtClean="0">
                        <a:solidFill>
                          <a:srgbClr val="29292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342900" indent="-342900" defTabSz="121917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endParaRPr lang="cs-CZ" sz="2400" b="1" dirty="0" smtClean="0">
                        <a:solidFill>
                          <a:srgbClr val="29292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342900" indent="-342900" defTabSz="121917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endParaRPr lang="cs-CZ" sz="2400" b="1" dirty="0" smtClean="0">
                        <a:solidFill>
                          <a:srgbClr val="29292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342900" indent="-342900" defTabSz="121917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endParaRPr lang="cs-CZ" sz="2400" b="1" dirty="0" smtClean="0">
                        <a:solidFill>
                          <a:srgbClr val="29292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indent="0" defTabSz="1219170">
                        <a:lnSpc>
                          <a:spcPct val="110000"/>
                        </a:lnSpc>
                        <a:buFont typeface="Arial" panose="020B0604020202020204" pitchFamily="34" charset="0"/>
                        <a:buNone/>
                        <a:defRPr/>
                      </a:pPr>
                      <a:endParaRPr lang="cs-CZ" sz="2400" b="1" dirty="0">
                        <a:solidFill>
                          <a:srgbClr val="29292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342900" indent="-342900" defTabSz="121917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endParaRPr lang="cs-CZ" sz="2400" b="1" dirty="0">
                        <a:solidFill>
                          <a:srgbClr val="29292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defTabSz="121917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endParaRPr lang="cs-CZ" sz="2200" b="0" dirty="0">
                        <a:solidFill>
                          <a:srgbClr val="29292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948557"/>
                  </a:ext>
                </a:extLst>
              </a:tr>
            </a:tbl>
          </a:graphicData>
        </a:graphic>
      </p:graphicFrame>
      <p:sp>
        <p:nvSpPr>
          <p:cNvPr id="12" name="Obdélník 11"/>
          <p:cNvSpPr/>
          <p:nvPr/>
        </p:nvSpPr>
        <p:spPr>
          <a:xfrm>
            <a:off x="527377" y="6314039"/>
            <a:ext cx="116395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IWGDF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Prevention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Guideline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2023</a:t>
            </a:r>
            <a:endParaRPr lang="cs-CZ" sz="1000" i="1" dirty="0">
              <a:solidFill>
                <a:schemeClr val="bg1">
                  <a:lumMod val="6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Ziegler 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D et al.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Screening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diagnosis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and management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diabetic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sensorimotor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polyneuropathy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clinical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practice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: International expert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consensus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recommendations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. Diabetes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research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clinical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practice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2021</a:t>
            </a:r>
          </a:p>
          <a:p>
            <a:pPr algn="r"/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</a:rPr>
              <a:t>Burgess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</a:rPr>
              <a:t> et al. </a:t>
            </a:r>
            <a:r>
              <a:rPr lang="en-GB" sz="1000" i="1" dirty="0">
                <a:solidFill>
                  <a:schemeClr val="bg1">
                    <a:lumMod val="65000"/>
                  </a:schemeClr>
                </a:solidFill>
              </a:rPr>
              <a:t>Early Detection of Diabetic Peripheral Neuropathy: A Focus on Small Nerve Fibres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</a:rPr>
              <a:t>Diagnostics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</a:rPr>
              <a:t> 2021, 11, 165. https://doi.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</a:rPr>
              <a:t>org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</a:rPr>
              <a:t>/10.3390/diagnostics11020165</a:t>
            </a:r>
          </a:p>
          <a:p>
            <a:pPr algn="r"/>
            <a:endParaRPr lang="cs-CZ" sz="1000" i="1" dirty="0">
              <a:solidFill>
                <a:schemeClr val="bg1">
                  <a:lumMod val="6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3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Přímá spojnice 7"/>
          <p:cNvCxnSpPr/>
          <p:nvPr/>
        </p:nvCxnSpPr>
        <p:spPr>
          <a:xfrm>
            <a:off x="527377" y="800114"/>
            <a:ext cx="11041227" cy="0"/>
          </a:xfrm>
          <a:prstGeom prst="line">
            <a:avLst/>
          </a:prstGeom>
          <a:ln w="19050">
            <a:solidFill>
              <a:srgbClr val="FF505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431366" y="215339"/>
            <a:ext cx="11233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cs-CZ" sz="3200" dirty="0" smtClean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Diagnostika DSPN – CO VYŠETŘUJEME ?</a:t>
            </a:r>
            <a:endParaRPr lang="cs-CZ" sz="3200" b="1" dirty="0">
              <a:solidFill>
                <a:srgbClr val="FF505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049468"/>
              </p:ext>
            </p:extLst>
          </p:nvPr>
        </p:nvGraphicFramePr>
        <p:xfrm>
          <a:off x="527377" y="1113342"/>
          <a:ext cx="11041227" cy="49439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118797">
                  <a:extLst>
                    <a:ext uri="{9D8B030D-6E8A-4147-A177-3AD203B41FA5}">
                      <a16:colId xmlns:a16="http://schemas.microsoft.com/office/drawing/2014/main" val="3715960113"/>
                    </a:ext>
                  </a:extLst>
                </a:gridCol>
                <a:gridCol w="5922430">
                  <a:extLst>
                    <a:ext uri="{9D8B030D-6E8A-4147-A177-3AD203B41FA5}">
                      <a16:colId xmlns:a16="http://schemas.microsoft.com/office/drawing/2014/main" val="7377718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SCREENING RIZIKA</a:t>
                      </a:r>
                      <a:r>
                        <a:rPr lang="cs-CZ" sz="2400" baseline="0" dirty="0" smtClean="0"/>
                        <a:t> </a:t>
                      </a:r>
                      <a:r>
                        <a:rPr lang="cs-CZ" sz="2400" baseline="0" dirty="0" smtClean="0"/>
                        <a:t>SDN</a:t>
                      </a:r>
                    </a:p>
                    <a:p>
                      <a:pPr algn="ctr"/>
                      <a:endParaRPr lang="cs-CZ" sz="10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DG. ČASNÉ</a:t>
                      </a:r>
                      <a:r>
                        <a:rPr lang="cs-CZ" sz="2400" baseline="0" dirty="0" smtClean="0"/>
                        <a:t> NEUROPATIE</a:t>
                      </a:r>
                      <a:endParaRPr lang="cs-CZ" sz="24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357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defTabSz="1219170">
                        <a:lnSpc>
                          <a:spcPct val="110000"/>
                        </a:lnSpc>
                        <a:buNone/>
                        <a:defRPr/>
                      </a:pPr>
                      <a:r>
                        <a:rPr lang="cs-CZ" sz="2400" b="1" dirty="0" smtClean="0"/>
                        <a:t>silná nervová vlákna </a:t>
                      </a:r>
                      <a:r>
                        <a:rPr lang="cs-CZ" sz="2400" dirty="0" smtClean="0"/>
                        <a:t>(A-</a:t>
                      </a:r>
                      <a:r>
                        <a:rPr lang="el-GR" sz="2400" dirty="0" smtClean="0"/>
                        <a:t>β</a:t>
                      </a:r>
                      <a:r>
                        <a:rPr lang="cs-CZ" sz="2400" dirty="0" smtClean="0"/>
                        <a:t>)</a:t>
                      </a:r>
                    </a:p>
                    <a:p>
                      <a:pPr marL="0" indent="0" defTabSz="1219170">
                        <a:lnSpc>
                          <a:spcPct val="110000"/>
                        </a:lnSpc>
                        <a:buNone/>
                        <a:defRPr/>
                      </a:pPr>
                      <a:r>
                        <a:rPr lang="cs-CZ" sz="2300" dirty="0" smtClean="0"/>
                        <a:t>(dotyk/tlak, vibrace, </a:t>
                      </a:r>
                      <a:r>
                        <a:rPr lang="cs-CZ" sz="2300" dirty="0" err="1" smtClean="0"/>
                        <a:t>propriocepce</a:t>
                      </a:r>
                      <a:r>
                        <a:rPr lang="cs-CZ" sz="2300" dirty="0" smtClean="0"/>
                        <a:t>)</a:t>
                      </a:r>
                      <a:endParaRPr lang="cs-CZ" sz="2300" b="0" dirty="0">
                        <a:solidFill>
                          <a:prstClr val="black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defTabSz="1219170">
                        <a:lnSpc>
                          <a:spcPct val="110000"/>
                        </a:lnSpc>
                        <a:buNone/>
                        <a:defRPr/>
                      </a:pPr>
                      <a:r>
                        <a:rPr lang="cs-CZ" sz="2400" b="1" dirty="0" smtClean="0"/>
                        <a:t>tenká </a:t>
                      </a:r>
                      <a:r>
                        <a:rPr lang="cs-CZ" sz="2400" b="1" dirty="0" smtClean="0"/>
                        <a:t>nervová vlákna </a:t>
                      </a:r>
                      <a:r>
                        <a:rPr lang="cs-CZ" sz="2400" dirty="0" smtClean="0"/>
                        <a:t>(A-</a:t>
                      </a:r>
                      <a:r>
                        <a:rPr lang="el-GR" sz="2400" dirty="0" smtClean="0"/>
                        <a:t>δ</a:t>
                      </a:r>
                      <a:r>
                        <a:rPr lang="cs-CZ" sz="2400" dirty="0" smtClean="0"/>
                        <a:t>, C)</a:t>
                      </a:r>
                    </a:p>
                    <a:p>
                      <a:pPr marL="0" indent="0" defTabSz="1219170">
                        <a:lnSpc>
                          <a:spcPct val="110000"/>
                        </a:lnSpc>
                        <a:buNone/>
                        <a:defRPr/>
                      </a:pPr>
                      <a:r>
                        <a:rPr lang="cs-CZ" sz="2300" dirty="0" smtClean="0"/>
                        <a:t>(bolest, </a:t>
                      </a:r>
                      <a:r>
                        <a:rPr lang="cs-CZ" sz="2300" dirty="0" smtClean="0"/>
                        <a:t>teplo/chlad, </a:t>
                      </a:r>
                      <a:r>
                        <a:rPr lang="cs-CZ" sz="2300" dirty="0" err="1" smtClean="0"/>
                        <a:t>sudomotorická</a:t>
                      </a:r>
                      <a:r>
                        <a:rPr lang="cs-CZ" sz="2300" dirty="0" smtClean="0"/>
                        <a:t> </a:t>
                      </a:r>
                      <a:r>
                        <a:rPr lang="cs-CZ" sz="2300" dirty="0" err="1" smtClean="0"/>
                        <a:t>fce</a:t>
                      </a:r>
                      <a:r>
                        <a:rPr lang="cs-CZ" sz="2300" dirty="0" smtClean="0"/>
                        <a:t>)</a:t>
                      </a:r>
                      <a:endParaRPr lang="cs-CZ" sz="2300" b="0" dirty="0">
                        <a:solidFill>
                          <a:prstClr val="black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6614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cs-CZ" sz="2400" b="1" dirty="0" smtClean="0"/>
                        <a:t>LOPS</a:t>
                      </a:r>
                      <a:r>
                        <a:rPr lang="cs-CZ" sz="2400" baseline="0" dirty="0" smtClean="0"/>
                        <a:t> - </a:t>
                      </a:r>
                      <a:r>
                        <a:rPr lang="cs-CZ" sz="2400" b="1" baseline="0" dirty="0" smtClean="0"/>
                        <a:t>pokročilá</a:t>
                      </a:r>
                      <a:r>
                        <a:rPr lang="cs-CZ" sz="2400" baseline="0" dirty="0" smtClean="0"/>
                        <a:t> neuropatie</a:t>
                      </a:r>
                      <a:endParaRPr lang="cs-CZ" sz="24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cs-CZ" sz="2400" b="1" dirty="0" smtClean="0"/>
                        <a:t>časné</a:t>
                      </a:r>
                      <a:r>
                        <a:rPr lang="cs-CZ" sz="2400" dirty="0" smtClean="0"/>
                        <a:t> poškození tenkých</a:t>
                      </a:r>
                      <a:r>
                        <a:rPr lang="cs-CZ" sz="2400" baseline="0" dirty="0" smtClean="0"/>
                        <a:t> vláken</a:t>
                      </a:r>
                      <a:endParaRPr lang="cs-CZ" sz="24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879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cs-CZ" sz="2400" dirty="0" smtClean="0"/>
                        <a:t>často </a:t>
                      </a:r>
                      <a:r>
                        <a:rPr lang="cs-CZ" sz="2400" b="1" dirty="0" smtClean="0"/>
                        <a:t>asymptomatická</a:t>
                      </a:r>
                      <a:r>
                        <a:rPr lang="cs-CZ" sz="2400" dirty="0" smtClean="0"/>
                        <a:t> forma</a:t>
                      </a:r>
                      <a:endParaRPr lang="cs-CZ" sz="24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cs-CZ" sz="2400" dirty="0" smtClean="0"/>
                        <a:t>bývá neuropatická </a:t>
                      </a:r>
                      <a:r>
                        <a:rPr lang="cs-CZ" sz="2400" b="1" dirty="0" smtClean="0"/>
                        <a:t>bolest</a:t>
                      </a:r>
                      <a:endParaRPr lang="cs-CZ" sz="2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79262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 defTabSz="121917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endParaRPr lang="cs-CZ" sz="2400" b="1" dirty="0">
                        <a:solidFill>
                          <a:srgbClr val="29292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342900" indent="-342900" defTabSz="121917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endParaRPr lang="cs-CZ" sz="2400" b="1" dirty="0">
                        <a:solidFill>
                          <a:srgbClr val="29292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342900" indent="-342900" defTabSz="121917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endParaRPr lang="cs-CZ" sz="2400" b="1" dirty="0" smtClean="0">
                        <a:solidFill>
                          <a:srgbClr val="29292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indent="0" defTabSz="1219170">
                        <a:lnSpc>
                          <a:spcPct val="110000"/>
                        </a:lnSpc>
                        <a:buFont typeface="Arial" panose="020B0604020202020204" pitchFamily="34" charset="0"/>
                        <a:buNone/>
                        <a:defRPr/>
                      </a:pPr>
                      <a:endParaRPr lang="cs-CZ" sz="2400" b="1" dirty="0">
                        <a:solidFill>
                          <a:srgbClr val="29292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342900" indent="-342900" defTabSz="121917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endParaRPr lang="cs-CZ" sz="2400" b="1" dirty="0">
                        <a:solidFill>
                          <a:srgbClr val="29292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indent="0" defTabSz="1219170">
                        <a:lnSpc>
                          <a:spcPct val="110000"/>
                        </a:lnSpc>
                        <a:buFont typeface="Arial" panose="020B0604020202020204" pitchFamily="34" charset="0"/>
                        <a:buNone/>
                        <a:defRPr/>
                      </a:pPr>
                      <a:endParaRPr lang="cs-CZ" sz="2400" b="1" dirty="0">
                        <a:solidFill>
                          <a:srgbClr val="29292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defTabSz="121917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endParaRPr lang="cs-CZ" sz="2200" b="0" dirty="0">
                        <a:solidFill>
                          <a:srgbClr val="29292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948557"/>
                  </a:ext>
                </a:extLst>
              </a:tr>
            </a:tbl>
          </a:graphicData>
        </a:graphic>
      </p:graphicFrame>
      <p:sp>
        <p:nvSpPr>
          <p:cNvPr id="12" name="Obdélník 11"/>
          <p:cNvSpPr/>
          <p:nvPr/>
        </p:nvSpPr>
        <p:spPr>
          <a:xfrm>
            <a:off x="527377" y="6314039"/>
            <a:ext cx="116395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IWGDF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Prevention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Guideline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2023</a:t>
            </a:r>
            <a:endParaRPr lang="cs-CZ" sz="1000" i="1" dirty="0">
              <a:solidFill>
                <a:schemeClr val="bg1">
                  <a:lumMod val="6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Ziegler 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D et al.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Screening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diagnosis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and management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diabetic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sensorimotor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polyneuropathy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clinical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practice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: International expert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consensus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recommendations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. Diabetes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research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clinical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practice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2021</a:t>
            </a:r>
          </a:p>
          <a:p>
            <a:pPr algn="r"/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</a:rPr>
              <a:t>Burgess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</a:rPr>
              <a:t> et al. </a:t>
            </a:r>
            <a:r>
              <a:rPr lang="en-GB" sz="1000" i="1" dirty="0">
                <a:solidFill>
                  <a:schemeClr val="bg1">
                    <a:lumMod val="65000"/>
                  </a:schemeClr>
                </a:solidFill>
              </a:rPr>
              <a:t>Early Detection of Diabetic Peripheral Neuropathy: A Focus on Small Nerve Fibres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</a:rPr>
              <a:t>Diagnostics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</a:rPr>
              <a:t> 2021, 11, 165. https://doi.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</a:rPr>
              <a:t>org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</a:rPr>
              <a:t>/10.3390/diagnostics11020165</a:t>
            </a:r>
          </a:p>
          <a:p>
            <a:pPr algn="r"/>
            <a:endParaRPr lang="cs-CZ" sz="1000" i="1" dirty="0">
              <a:solidFill>
                <a:schemeClr val="bg1">
                  <a:lumMod val="6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07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Přímá spojnice 7"/>
          <p:cNvCxnSpPr/>
          <p:nvPr/>
        </p:nvCxnSpPr>
        <p:spPr>
          <a:xfrm>
            <a:off x="527377" y="800114"/>
            <a:ext cx="11041227" cy="0"/>
          </a:xfrm>
          <a:prstGeom prst="line">
            <a:avLst/>
          </a:prstGeom>
          <a:ln w="19050">
            <a:solidFill>
              <a:srgbClr val="FF505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431366" y="215339"/>
            <a:ext cx="11233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cs-CZ" sz="3200" dirty="0" smtClean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Diagnostika DSPN – CO VYŠETŘUJEME ?</a:t>
            </a:r>
            <a:endParaRPr lang="cs-CZ" sz="3200" b="1" dirty="0">
              <a:solidFill>
                <a:srgbClr val="FF505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136818"/>
              </p:ext>
            </p:extLst>
          </p:nvPr>
        </p:nvGraphicFramePr>
        <p:xfrm>
          <a:off x="527377" y="1113342"/>
          <a:ext cx="11041227" cy="498195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118797">
                  <a:extLst>
                    <a:ext uri="{9D8B030D-6E8A-4147-A177-3AD203B41FA5}">
                      <a16:colId xmlns:a16="http://schemas.microsoft.com/office/drawing/2014/main" val="3715960113"/>
                    </a:ext>
                  </a:extLst>
                </a:gridCol>
                <a:gridCol w="5922430">
                  <a:extLst>
                    <a:ext uri="{9D8B030D-6E8A-4147-A177-3AD203B41FA5}">
                      <a16:colId xmlns:a16="http://schemas.microsoft.com/office/drawing/2014/main" val="7377718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SCREENING RIZIKA</a:t>
                      </a:r>
                      <a:r>
                        <a:rPr lang="cs-CZ" sz="2400" baseline="0" dirty="0" smtClean="0"/>
                        <a:t> </a:t>
                      </a:r>
                      <a:r>
                        <a:rPr lang="cs-CZ" sz="2400" baseline="0" dirty="0" smtClean="0"/>
                        <a:t>SDN</a:t>
                      </a:r>
                    </a:p>
                    <a:p>
                      <a:pPr algn="ctr"/>
                      <a:endParaRPr lang="cs-CZ" sz="10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DG. ČASNÉ</a:t>
                      </a:r>
                      <a:r>
                        <a:rPr lang="cs-CZ" sz="2400" baseline="0" dirty="0" smtClean="0"/>
                        <a:t> NEUROPATIE</a:t>
                      </a:r>
                      <a:endParaRPr lang="cs-CZ" sz="24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357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defTabSz="1219170">
                        <a:lnSpc>
                          <a:spcPct val="110000"/>
                        </a:lnSpc>
                        <a:buNone/>
                        <a:defRPr/>
                      </a:pPr>
                      <a:r>
                        <a:rPr lang="cs-CZ" sz="2400" b="1" dirty="0" smtClean="0"/>
                        <a:t>silná nervová vlákna </a:t>
                      </a:r>
                      <a:r>
                        <a:rPr lang="cs-CZ" sz="2400" dirty="0" smtClean="0"/>
                        <a:t>(A-</a:t>
                      </a:r>
                      <a:r>
                        <a:rPr lang="el-GR" sz="2400" dirty="0" smtClean="0"/>
                        <a:t>β</a:t>
                      </a:r>
                      <a:r>
                        <a:rPr lang="cs-CZ" sz="2400" dirty="0" smtClean="0"/>
                        <a:t>)</a:t>
                      </a:r>
                    </a:p>
                    <a:p>
                      <a:pPr marL="0" indent="0" defTabSz="1219170">
                        <a:lnSpc>
                          <a:spcPct val="110000"/>
                        </a:lnSpc>
                        <a:buNone/>
                        <a:defRPr/>
                      </a:pPr>
                      <a:r>
                        <a:rPr lang="cs-CZ" sz="2300" dirty="0" smtClean="0"/>
                        <a:t>(dotyk/tlak, vibrace, </a:t>
                      </a:r>
                      <a:r>
                        <a:rPr lang="cs-CZ" sz="2300" dirty="0" err="1" smtClean="0"/>
                        <a:t>propriocepce</a:t>
                      </a:r>
                      <a:r>
                        <a:rPr lang="cs-CZ" sz="2300" dirty="0" smtClean="0"/>
                        <a:t>)</a:t>
                      </a:r>
                      <a:endParaRPr lang="cs-CZ" sz="2300" b="0" dirty="0">
                        <a:solidFill>
                          <a:prstClr val="black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defTabSz="1219170">
                        <a:lnSpc>
                          <a:spcPct val="110000"/>
                        </a:lnSpc>
                        <a:buNone/>
                        <a:defRPr/>
                      </a:pPr>
                      <a:r>
                        <a:rPr lang="cs-CZ" sz="2400" b="1" dirty="0" smtClean="0"/>
                        <a:t>tenká </a:t>
                      </a:r>
                      <a:r>
                        <a:rPr lang="cs-CZ" sz="2400" b="1" dirty="0" smtClean="0"/>
                        <a:t>nervová vlákna </a:t>
                      </a:r>
                      <a:r>
                        <a:rPr lang="cs-CZ" sz="2400" dirty="0" smtClean="0"/>
                        <a:t>(A-</a:t>
                      </a:r>
                      <a:r>
                        <a:rPr lang="el-GR" sz="2400" dirty="0" smtClean="0"/>
                        <a:t>δ</a:t>
                      </a:r>
                      <a:r>
                        <a:rPr lang="cs-CZ" sz="2400" dirty="0" smtClean="0"/>
                        <a:t>, C)</a:t>
                      </a:r>
                    </a:p>
                    <a:p>
                      <a:pPr marL="0" indent="0" defTabSz="1219170">
                        <a:lnSpc>
                          <a:spcPct val="110000"/>
                        </a:lnSpc>
                        <a:buNone/>
                        <a:defRPr/>
                      </a:pPr>
                      <a:r>
                        <a:rPr lang="cs-CZ" sz="2300" dirty="0" smtClean="0"/>
                        <a:t>(bolest, </a:t>
                      </a:r>
                      <a:r>
                        <a:rPr lang="cs-CZ" sz="2300" dirty="0" smtClean="0"/>
                        <a:t>teplo/chlad, </a:t>
                      </a:r>
                      <a:r>
                        <a:rPr lang="cs-CZ" sz="2300" dirty="0" err="1" smtClean="0"/>
                        <a:t>sudomotorická</a:t>
                      </a:r>
                      <a:r>
                        <a:rPr lang="cs-CZ" sz="2300" dirty="0" smtClean="0"/>
                        <a:t> </a:t>
                      </a:r>
                      <a:r>
                        <a:rPr lang="cs-CZ" sz="2300" dirty="0" err="1" smtClean="0"/>
                        <a:t>fce</a:t>
                      </a:r>
                      <a:r>
                        <a:rPr lang="cs-CZ" sz="2300" dirty="0" smtClean="0"/>
                        <a:t>)</a:t>
                      </a:r>
                      <a:endParaRPr lang="cs-CZ" sz="2300" b="0" dirty="0">
                        <a:solidFill>
                          <a:prstClr val="black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6614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cs-CZ" sz="2400" b="1" dirty="0" smtClean="0"/>
                        <a:t>LOPS</a:t>
                      </a:r>
                      <a:r>
                        <a:rPr lang="cs-CZ" sz="2400" baseline="0" dirty="0" smtClean="0"/>
                        <a:t> - </a:t>
                      </a:r>
                      <a:r>
                        <a:rPr lang="cs-CZ" sz="2400" b="1" baseline="0" dirty="0" smtClean="0"/>
                        <a:t>pokročilá</a:t>
                      </a:r>
                      <a:r>
                        <a:rPr lang="cs-CZ" sz="2400" baseline="0" dirty="0" smtClean="0"/>
                        <a:t> neuropatie</a:t>
                      </a:r>
                      <a:endParaRPr lang="cs-CZ" sz="24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cs-CZ" sz="2400" b="1" dirty="0" smtClean="0"/>
                        <a:t>časné</a:t>
                      </a:r>
                      <a:r>
                        <a:rPr lang="cs-CZ" sz="2400" dirty="0" smtClean="0"/>
                        <a:t> poškození tenkých</a:t>
                      </a:r>
                      <a:r>
                        <a:rPr lang="cs-CZ" sz="2400" baseline="0" dirty="0" smtClean="0"/>
                        <a:t> vláken</a:t>
                      </a:r>
                      <a:endParaRPr lang="cs-CZ" sz="24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879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cs-CZ" sz="2400" dirty="0" smtClean="0"/>
                        <a:t>často </a:t>
                      </a:r>
                      <a:r>
                        <a:rPr lang="cs-CZ" sz="2400" b="1" dirty="0" smtClean="0"/>
                        <a:t>asymptomatická</a:t>
                      </a:r>
                      <a:r>
                        <a:rPr lang="cs-CZ" sz="2400" dirty="0" smtClean="0"/>
                        <a:t> forma</a:t>
                      </a:r>
                      <a:endParaRPr lang="cs-CZ" sz="2400" b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cs-CZ" sz="2400" dirty="0" smtClean="0"/>
                        <a:t>bývá neuropatická </a:t>
                      </a:r>
                      <a:r>
                        <a:rPr lang="cs-CZ" sz="2400" b="1" dirty="0" smtClean="0"/>
                        <a:t>bolest</a:t>
                      </a:r>
                      <a:endParaRPr lang="cs-CZ" sz="2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79262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 defTabSz="121917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cs-CZ" sz="2400" b="1" dirty="0" smtClean="0">
                          <a:solidFill>
                            <a:srgbClr val="FF0000"/>
                          </a:solidFill>
                        </a:rPr>
                        <a:t>10g </a:t>
                      </a:r>
                      <a:r>
                        <a:rPr lang="cs-CZ" sz="2400" b="1" dirty="0" err="1" smtClean="0">
                          <a:solidFill>
                            <a:srgbClr val="FF0000"/>
                          </a:solidFill>
                        </a:rPr>
                        <a:t>monofilamenta</a:t>
                      </a:r>
                      <a:r>
                        <a:rPr lang="cs-CZ" sz="24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  <a:p>
                      <a:pPr marL="342900" indent="-342900" defTabSz="121917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cs-CZ" sz="2400" b="1" dirty="0" smtClean="0">
                          <a:solidFill>
                            <a:srgbClr val="FF0000"/>
                          </a:solidFill>
                        </a:rPr>
                        <a:t>128Hz vibrační </a:t>
                      </a:r>
                      <a:r>
                        <a:rPr lang="cs-CZ" sz="2400" b="1" dirty="0" smtClean="0">
                          <a:solidFill>
                            <a:srgbClr val="FF0000"/>
                          </a:solidFill>
                        </a:rPr>
                        <a:t>ladička</a:t>
                      </a:r>
                    </a:p>
                    <a:p>
                      <a:pPr marL="342900" indent="-342900" defTabSz="121917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cs-CZ" sz="2400" b="1" dirty="0" err="1" smtClean="0">
                          <a:solidFill>
                            <a:srgbClr val="FF0000"/>
                          </a:solidFill>
                        </a:rPr>
                        <a:t>biothesiometr</a:t>
                      </a:r>
                      <a:r>
                        <a:rPr lang="cs-CZ" sz="2400" b="1" dirty="0" smtClean="0">
                          <a:solidFill>
                            <a:srgbClr val="FF0000"/>
                          </a:solidFill>
                        </a:rPr>
                        <a:t>/</a:t>
                      </a:r>
                      <a:r>
                        <a:rPr lang="cs-CZ" sz="2400" b="1" dirty="0" err="1" smtClean="0">
                          <a:solidFill>
                            <a:srgbClr val="FF0000"/>
                          </a:solidFill>
                        </a:rPr>
                        <a:t>neurothesiometr</a:t>
                      </a:r>
                      <a:endParaRPr lang="cs-CZ" sz="2400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342900" marR="0" indent="-342900" algn="l" defTabSz="121917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2400" b="1" dirty="0" err="1" smtClean="0"/>
                        <a:t>Ipswich</a:t>
                      </a:r>
                      <a:r>
                        <a:rPr lang="cs-CZ" sz="2400" b="1" dirty="0" smtClean="0"/>
                        <a:t> </a:t>
                      </a:r>
                      <a:r>
                        <a:rPr lang="cs-CZ" sz="2400" b="1" dirty="0" err="1" smtClean="0"/>
                        <a:t>touch</a:t>
                      </a:r>
                      <a:r>
                        <a:rPr lang="cs-CZ" sz="2400" b="1" dirty="0" smtClean="0"/>
                        <a:t> test</a:t>
                      </a:r>
                    </a:p>
                    <a:p>
                      <a:pPr marL="342900" indent="-342900" defTabSz="121917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cs-CZ" sz="2400" b="1" dirty="0" err="1" smtClean="0"/>
                        <a:t>Vibratip</a:t>
                      </a:r>
                      <a:r>
                        <a:rPr lang="cs-CZ" sz="2400" b="1" baseline="30000" dirty="0" err="1" smtClean="0"/>
                        <a:t>TM</a:t>
                      </a:r>
                      <a:endParaRPr lang="cs-CZ" sz="2400" b="1" baseline="30000" dirty="0" smtClean="0"/>
                    </a:p>
                    <a:p>
                      <a:pPr marL="342900" indent="-342900" defTabSz="121917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cs-CZ" sz="2400" b="0" dirty="0" smtClean="0"/>
                        <a:t>ev</a:t>
                      </a:r>
                      <a:r>
                        <a:rPr lang="cs-CZ" sz="2400" b="0" dirty="0" smtClean="0"/>
                        <a:t>. </a:t>
                      </a:r>
                      <a:r>
                        <a:rPr lang="cs-CZ" sz="2400" b="1" dirty="0" err="1" smtClean="0"/>
                        <a:t>elektrodiagnostika</a:t>
                      </a:r>
                      <a:endParaRPr lang="cs-CZ" sz="2400" b="1" dirty="0">
                        <a:solidFill>
                          <a:srgbClr val="29292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defTabSz="121917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cs-CZ" sz="2400" b="1" dirty="0" smtClean="0"/>
                        <a:t>ostrý/tupý dotyk </a:t>
                      </a:r>
                      <a:r>
                        <a:rPr lang="cs-CZ" sz="2200" dirty="0" smtClean="0"/>
                        <a:t>(</a:t>
                      </a:r>
                      <a:r>
                        <a:rPr lang="cs-CZ" sz="2200" dirty="0" err="1" smtClean="0"/>
                        <a:t>Neurotip</a:t>
                      </a:r>
                      <a:r>
                        <a:rPr lang="cs-CZ" sz="2200" baseline="30000" dirty="0" smtClean="0"/>
                        <a:t>®</a:t>
                      </a:r>
                      <a:r>
                        <a:rPr lang="cs-CZ" sz="2200" dirty="0" smtClean="0"/>
                        <a:t>, </a:t>
                      </a:r>
                      <a:r>
                        <a:rPr lang="cs-CZ" sz="2200" dirty="0" err="1" smtClean="0"/>
                        <a:t>pinprick</a:t>
                      </a:r>
                      <a:r>
                        <a:rPr lang="cs-CZ" sz="2200" dirty="0" smtClean="0"/>
                        <a:t>…)</a:t>
                      </a:r>
                    </a:p>
                    <a:p>
                      <a:pPr marL="342900" indent="-342900" defTabSz="121917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cs-CZ" sz="2400" b="1" dirty="0" smtClean="0"/>
                        <a:t>teplo/chlad</a:t>
                      </a:r>
                      <a:r>
                        <a:rPr lang="cs-CZ" sz="2400" dirty="0" smtClean="0"/>
                        <a:t> </a:t>
                      </a:r>
                      <a:r>
                        <a:rPr lang="cs-CZ" sz="2200" dirty="0" smtClean="0"/>
                        <a:t>(</a:t>
                      </a:r>
                      <a:r>
                        <a:rPr lang="cs-CZ" sz="2200" dirty="0" err="1" smtClean="0"/>
                        <a:t>TipTherm</a:t>
                      </a:r>
                      <a:r>
                        <a:rPr lang="cs-CZ" sz="2200" baseline="30000" dirty="0" smtClean="0"/>
                        <a:t>®</a:t>
                      </a:r>
                      <a:r>
                        <a:rPr lang="cs-CZ" sz="2200" dirty="0" smtClean="0"/>
                        <a:t>, zkumavky…)</a:t>
                      </a:r>
                    </a:p>
                    <a:p>
                      <a:pPr marL="342900" indent="-342900" defTabSz="121917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cs-CZ" sz="2400" b="1" dirty="0" err="1" smtClean="0"/>
                        <a:t>sudomotorická</a:t>
                      </a:r>
                      <a:r>
                        <a:rPr lang="cs-CZ" sz="2400" b="1" dirty="0" smtClean="0"/>
                        <a:t> </a:t>
                      </a:r>
                      <a:r>
                        <a:rPr lang="cs-CZ" sz="2400" b="1" dirty="0" err="1" smtClean="0"/>
                        <a:t>fce</a:t>
                      </a:r>
                      <a:r>
                        <a:rPr lang="cs-CZ" sz="2400" b="1" dirty="0" smtClean="0"/>
                        <a:t> </a:t>
                      </a:r>
                      <a:r>
                        <a:rPr lang="cs-CZ" sz="2200" dirty="0" smtClean="0"/>
                        <a:t>(</a:t>
                      </a:r>
                      <a:r>
                        <a:rPr lang="cs-CZ" sz="2200" dirty="0" err="1" smtClean="0"/>
                        <a:t>Neuropad</a:t>
                      </a:r>
                      <a:r>
                        <a:rPr lang="cs-CZ" sz="2200" dirty="0" smtClean="0"/>
                        <a:t>, </a:t>
                      </a:r>
                      <a:r>
                        <a:rPr lang="cs-CZ" sz="2200" dirty="0" err="1" smtClean="0"/>
                        <a:t>Sudoscan</a:t>
                      </a:r>
                      <a:r>
                        <a:rPr lang="cs-CZ" sz="2200" dirty="0" smtClean="0"/>
                        <a:t>)</a:t>
                      </a:r>
                    </a:p>
                    <a:p>
                      <a:pPr marL="342900" indent="-342900" defTabSz="1219170">
                        <a:lnSpc>
                          <a:spcPct val="1100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cs-CZ" sz="2400" b="1" dirty="0" smtClean="0"/>
                        <a:t>specializované metody </a:t>
                      </a:r>
                      <a:r>
                        <a:rPr lang="cs-CZ" sz="2200" dirty="0" smtClean="0"/>
                        <a:t>(kožní biopsie</a:t>
                      </a:r>
                      <a:r>
                        <a:rPr lang="cs-CZ" sz="2200" baseline="0" dirty="0" smtClean="0"/>
                        <a:t> -</a:t>
                      </a:r>
                      <a:r>
                        <a:rPr lang="cs-CZ" sz="2200" dirty="0" smtClean="0"/>
                        <a:t> intra-</a:t>
                      </a:r>
                      <a:r>
                        <a:rPr lang="cs-CZ" sz="2200" dirty="0" err="1" smtClean="0"/>
                        <a:t>epidermal</a:t>
                      </a:r>
                      <a:r>
                        <a:rPr lang="cs-CZ" sz="2200" dirty="0" smtClean="0"/>
                        <a:t> nerve </a:t>
                      </a:r>
                      <a:r>
                        <a:rPr lang="cs-CZ" sz="2200" dirty="0" err="1" smtClean="0"/>
                        <a:t>fibre</a:t>
                      </a:r>
                      <a:r>
                        <a:rPr lang="cs-CZ" sz="2200" dirty="0" smtClean="0"/>
                        <a:t> </a:t>
                      </a:r>
                      <a:r>
                        <a:rPr lang="cs-CZ" sz="2200" dirty="0" err="1" smtClean="0"/>
                        <a:t>density</a:t>
                      </a:r>
                      <a:r>
                        <a:rPr lang="cs-CZ" sz="2200" dirty="0" smtClean="0"/>
                        <a:t>;</a:t>
                      </a:r>
                      <a:r>
                        <a:rPr lang="cs-CZ" sz="2200" baseline="0" dirty="0" smtClean="0"/>
                        <a:t> </a:t>
                      </a:r>
                      <a:r>
                        <a:rPr lang="cs-CZ" sz="2200" dirty="0" smtClean="0"/>
                        <a:t>konfokální mikroskopie; …)</a:t>
                      </a:r>
                      <a:endParaRPr lang="cs-CZ" sz="2200" b="0" dirty="0">
                        <a:solidFill>
                          <a:srgbClr val="29292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948557"/>
                  </a:ext>
                </a:extLst>
              </a:tr>
            </a:tbl>
          </a:graphicData>
        </a:graphic>
      </p:graphicFrame>
      <p:sp>
        <p:nvSpPr>
          <p:cNvPr id="12" name="Obdélník 11"/>
          <p:cNvSpPr/>
          <p:nvPr/>
        </p:nvSpPr>
        <p:spPr>
          <a:xfrm>
            <a:off x="527377" y="6314039"/>
            <a:ext cx="116395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IWGDF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Prevention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Guideline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2023</a:t>
            </a:r>
            <a:endParaRPr lang="cs-CZ" sz="1000" i="1" dirty="0">
              <a:solidFill>
                <a:schemeClr val="bg1">
                  <a:lumMod val="6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Ziegler 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D et al.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Screening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diagnosis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and management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diabetic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sensorimotor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polyneuropathy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clinical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practice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: International expert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consensus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recommendations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. Diabetes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research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clinical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practice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2021</a:t>
            </a:r>
          </a:p>
          <a:p>
            <a:pPr algn="r"/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</a:rPr>
              <a:t>Burgess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</a:rPr>
              <a:t> et al. </a:t>
            </a:r>
            <a:r>
              <a:rPr lang="en-GB" sz="1000" i="1" dirty="0">
                <a:solidFill>
                  <a:schemeClr val="bg1">
                    <a:lumMod val="65000"/>
                  </a:schemeClr>
                </a:solidFill>
              </a:rPr>
              <a:t>Early Detection of Diabetic Peripheral Neuropathy: A Focus on Small Nerve Fibres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</a:rPr>
              <a:t>Diagnostics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</a:rPr>
              <a:t> 2021, 11, 165. https://doi.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</a:rPr>
              <a:t>org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</a:rPr>
              <a:t>/10.3390/diagnostics11020165</a:t>
            </a:r>
          </a:p>
          <a:p>
            <a:pPr algn="r"/>
            <a:endParaRPr lang="cs-CZ" sz="1000" i="1" dirty="0">
              <a:solidFill>
                <a:schemeClr val="bg1">
                  <a:lumMod val="6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48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Přímá spojnice 7"/>
          <p:cNvCxnSpPr/>
          <p:nvPr/>
        </p:nvCxnSpPr>
        <p:spPr>
          <a:xfrm>
            <a:off x="527377" y="800114"/>
            <a:ext cx="11041227" cy="0"/>
          </a:xfrm>
          <a:prstGeom prst="line">
            <a:avLst/>
          </a:prstGeom>
          <a:ln w="19050">
            <a:solidFill>
              <a:srgbClr val="FF505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431366" y="215339"/>
            <a:ext cx="11233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cs-CZ" sz="3200" dirty="0" smtClean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13024</a:t>
            </a:r>
            <a:r>
              <a:rPr lang="cs-CZ" sz="3200" dirty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3200" dirty="0" smtClean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cs-CZ" sz="3200" dirty="0" smtClean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Vyšetření rizika syndromu diabetické nohy</a:t>
            </a:r>
            <a:endParaRPr lang="cs-CZ" sz="3200" b="1" dirty="0">
              <a:solidFill>
                <a:srgbClr val="FF505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2623718"/>
              </p:ext>
            </p:extLst>
          </p:nvPr>
        </p:nvGraphicFramePr>
        <p:xfrm>
          <a:off x="527376" y="1149434"/>
          <a:ext cx="11041228" cy="488480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493448">
                  <a:extLst>
                    <a:ext uri="{9D8B030D-6E8A-4147-A177-3AD203B41FA5}">
                      <a16:colId xmlns:a16="http://schemas.microsoft.com/office/drawing/2014/main" val="3600070216"/>
                    </a:ext>
                  </a:extLst>
                </a:gridCol>
                <a:gridCol w="9547780">
                  <a:extLst>
                    <a:ext uri="{9D8B030D-6E8A-4147-A177-3AD203B41FA5}">
                      <a16:colId xmlns:a16="http://schemas.microsoft.com/office/drawing/2014/main" val="25768696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</a:pPr>
                      <a:endParaRPr lang="cs-CZ" sz="2300" b="0" i="1" dirty="0" smtClean="0"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>
                        <a:lnSpc>
                          <a:spcPct val="125000"/>
                        </a:lnSpc>
                      </a:pPr>
                      <a:endParaRPr lang="cs-CZ" sz="2300" b="0" i="1" dirty="0" smtClean="0"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>
                        <a:lnSpc>
                          <a:spcPct val="125000"/>
                        </a:lnSpc>
                      </a:pPr>
                      <a:r>
                        <a:rPr lang="cs-CZ" sz="2300" b="0" i="1" dirty="0" smtClean="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Popis</a:t>
                      </a:r>
                      <a:r>
                        <a:rPr lang="cs-CZ" sz="2300" b="0" i="1" baseline="0" dirty="0" smtClean="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výkonu</a:t>
                      </a:r>
                      <a:endParaRPr lang="cs-CZ" sz="2300" b="0" i="1" dirty="0"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</a:pPr>
                      <a:endParaRPr lang="cs-CZ" sz="800" b="1" kern="1200" dirty="0" smtClean="0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>
                        <a:lnSpc>
                          <a:spcPct val="125000"/>
                        </a:lnSpc>
                      </a:pPr>
                      <a:r>
                        <a:rPr lang="cs-CZ" sz="2400" b="1" kern="1200" dirty="0" smtClean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Vyšetření rizikových faktorů syndromu diabetické nohy - poruchy citlivosti nohou </a:t>
                      </a:r>
                      <a:r>
                        <a:rPr lang="cs-CZ" sz="2400" b="1" kern="1200" dirty="0" err="1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monofilamenty</a:t>
                      </a:r>
                      <a:r>
                        <a:rPr lang="cs-CZ" sz="24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a ladičkou nebo obdobnou metodou</a:t>
                      </a:r>
                      <a:r>
                        <a:rPr lang="cs-CZ" sz="2400" b="0" kern="1200" dirty="0" smtClean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zvýšené kožní teploty na nohou a zhodnocení obuvi pacienta z hlediska zásad vhodné obuvi pro diabetiky. Výkon je indikován pacientům s diabetem se zvýšeným rizikem rozvoje syndromu diabetické nohy.</a:t>
                      </a:r>
                    </a:p>
                    <a:p>
                      <a:pPr>
                        <a:lnSpc>
                          <a:spcPct val="125000"/>
                        </a:lnSpc>
                      </a:pPr>
                      <a:endParaRPr lang="cs-CZ" sz="800" b="0" dirty="0"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0380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</a:pPr>
                      <a:endParaRPr lang="cs-CZ" sz="2300" i="1" dirty="0" smtClean="0"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>
                        <a:lnSpc>
                          <a:spcPct val="125000"/>
                        </a:lnSpc>
                      </a:pPr>
                      <a:r>
                        <a:rPr lang="cs-CZ" sz="2300" i="1" dirty="0" smtClean="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Obsah a rozsah výkonu</a:t>
                      </a:r>
                      <a:endParaRPr lang="cs-CZ" sz="2300" i="1" dirty="0"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25000"/>
                        </a:lnSpc>
                        <a:buNone/>
                      </a:pPr>
                      <a:endParaRPr lang="cs-CZ" sz="800" b="1" kern="1200" dirty="0" smtClean="0">
                        <a:effectLst/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457200" indent="-457200">
                        <a:lnSpc>
                          <a:spcPct val="125000"/>
                        </a:lnSpc>
                        <a:buAutoNum type="arabicParenR"/>
                      </a:pPr>
                      <a:r>
                        <a:rPr lang="cs-CZ" sz="2400" b="1" kern="1200" dirty="0" smtClean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Orientační vyšetření kožní citlivosti nohou </a:t>
                      </a:r>
                      <a:r>
                        <a:rPr lang="cs-CZ" sz="2400" b="1" kern="1200" dirty="0" err="1" smtClean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monofilamenty</a:t>
                      </a:r>
                      <a:r>
                        <a:rPr lang="cs-CZ" sz="2400" b="1" kern="1200" dirty="0" smtClean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a ladičkou nebo jinými srovnatelnými metodami. </a:t>
                      </a:r>
                    </a:p>
                    <a:p>
                      <a:pPr marL="457200" indent="-457200">
                        <a:lnSpc>
                          <a:spcPct val="125000"/>
                        </a:lnSpc>
                        <a:buAutoNum type="arabicParenR"/>
                      </a:pPr>
                      <a:r>
                        <a:rPr lang="cs-CZ" sz="2400" b="0" kern="1200" dirty="0" smtClean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Změření a porovnání kožní teploty na obou nohou. </a:t>
                      </a:r>
                    </a:p>
                    <a:p>
                      <a:pPr marL="457200" indent="-457200">
                        <a:lnSpc>
                          <a:spcPct val="125000"/>
                        </a:lnSpc>
                        <a:buAutoNum type="arabicParenR"/>
                      </a:pPr>
                      <a:r>
                        <a:rPr lang="cs-CZ" sz="2400" b="0" kern="1200" dirty="0" smtClean="0">
                          <a:effectLst/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Zhodnocení obuvi pacienta dle kritérií pro diabetickou preventivní obuv.</a:t>
                      </a:r>
                    </a:p>
                    <a:p>
                      <a:pPr marL="0" indent="0">
                        <a:lnSpc>
                          <a:spcPct val="125000"/>
                        </a:lnSpc>
                        <a:buNone/>
                      </a:pPr>
                      <a:endParaRPr lang="cs-CZ" sz="800" b="0" dirty="0"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83990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03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Přímá spojnice 6"/>
          <p:cNvCxnSpPr/>
          <p:nvPr/>
        </p:nvCxnSpPr>
        <p:spPr>
          <a:xfrm>
            <a:off x="527377" y="800114"/>
            <a:ext cx="11041227" cy="0"/>
          </a:xfrm>
          <a:prstGeom prst="line">
            <a:avLst/>
          </a:prstGeom>
          <a:ln w="19050">
            <a:solidFill>
              <a:srgbClr val="FF505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431366" y="216094"/>
            <a:ext cx="11233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cs-CZ" sz="3200" dirty="0" smtClean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Výbor Podiatrické </a:t>
            </a:r>
            <a:r>
              <a:rPr lang="cs-CZ" sz="3200" dirty="0" smtClean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sekce ČDS</a:t>
            </a:r>
            <a:endParaRPr lang="cs-CZ" sz="3200" dirty="0">
              <a:solidFill>
                <a:srgbClr val="FF505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6855" t="11307" r="2890" b="2745"/>
          <a:stretch/>
        </p:blipFill>
        <p:spPr>
          <a:xfrm>
            <a:off x="527377" y="973859"/>
            <a:ext cx="6345383" cy="339898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/>
          <a:srcRect l="30604" t="23144" r="8388" b="39873"/>
          <a:stretch/>
        </p:blipFill>
        <p:spPr>
          <a:xfrm>
            <a:off x="7774248" y="973859"/>
            <a:ext cx="3078479" cy="10497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5"/>
          <a:srcRect l="18648" t="34836" r="19892" b="18520"/>
          <a:stretch/>
        </p:blipFill>
        <p:spPr>
          <a:xfrm>
            <a:off x="1456576" y="4704194"/>
            <a:ext cx="4294909" cy="183349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/>
          <a:srcRect l="9457" t="4695" r="55894" b="7632"/>
          <a:stretch/>
        </p:blipFill>
        <p:spPr>
          <a:xfrm>
            <a:off x="7774248" y="2196559"/>
            <a:ext cx="3140363" cy="4469595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10" name="Šipka doprava 9"/>
          <p:cNvSpPr/>
          <p:nvPr/>
        </p:nvSpPr>
        <p:spPr>
          <a:xfrm>
            <a:off x="7428807" y="5685713"/>
            <a:ext cx="690881" cy="31792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07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/>
          <p:cNvSpPr txBox="1">
            <a:spLocks/>
          </p:cNvSpPr>
          <p:nvPr/>
        </p:nvSpPr>
        <p:spPr>
          <a:xfrm>
            <a:off x="431366" y="1160409"/>
            <a:ext cx="11041227" cy="1908215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buNone/>
              <a:defRPr/>
            </a:pPr>
            <a:r>
              <a:rPr lang="cs-CZ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  <a:p>
            <a:pPr marL="0" indent="0" defTabSz="1219170">
              <a:buNone/>
              <a:defRPr/>
            </a:pPr>
            <a:endParaRPr lang="cs-CZ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defTabSz="1219170">
              <a:buNone/>
              <a:defRPr/>
            </a:pPr>
            <a:endParaRPr lang="cs-CZ" sz="20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defTabSz="1219170">
              <a:buNone/>
              <a:defRPr/>
            </a:pPr>
            <a:r>
              <a:rPr lang="cs-CZ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Konzultační </a:t>
            </a:r>
            <a:r>
              <a:rPr lang="cs-CZ" sz="2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přednášková činnost:</a:t>
            </a:r>
          </a:p>
          <a:p>
            <a:pPr marL="0" indent="0" defTabSz="1219170">
              <a:buNone/>
              <a:defRPr/>
            </a:pPr>
            <a:r>
              <a:rPr lang="cs-CZ" sz="2000" dirty="0" err="1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Ascensia</a:t>
            </a:r>
            <a:r>
              <a:rPr lang="cs-CZ" sz="20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cs-CZ" sz="2000" dirty="0" err="1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Boehringer</a:t>
            </a:r>
            <a:r>
              <a:rPr lang="cs-CZ" sz="20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cs-CZ" sz="2000" dirty="0" err="1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Ingelheim</a:t>
            </a:r>
            <a:r>
              <a:rPr lang="cs-CZ" sz="20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Lilly, </a:t>
            </a:r>
            <a:r>
              <a:rPr lang="cs-CZ" sz="2000" dirty="0" err="1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NovoNordisk</a:t>
            </a:r>
            <a:r>
              <a:rPr lang="cs-CZ" sz="20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cs-CZ" sz="2000" dirty="0" err="1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Promedica</a:t>
            </a:r>
            <a:r>
              <a:rPr lang="cs-CZ" sz="2000" dirty="0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cs-CZ" sz="2000" dirty="0" err="1">
                <a:solidFill>
                  <a:schemeClr val="bg1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Sanofi</a:t>
            </a:r>
            <a:endParaRPr lang="cs-CZ" sz="20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3682" y="6405331"/>
            <a:ext cx="4812212" cy="192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8" name="Přímá spojnice 7"/>
          <p:cNvCxnSpPr/>
          <p:nvPr/>
        </p:nvCxnSpPr>
        <p:spPr>
          <a:xfrm>
            <a:off x="527377" y="800114"/>
            <a:ext cx="11041227" cy="0"/>
          </a:xfrm>
          <a:prstGeom prst="line">
            <a:avLst/>
          </a:prstGeom>
          <a:ln w="19050">
            <a:solidFill>
              <a:srgbClr val="FF505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431366" y="215339"/>
            <a:ext cx="11233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cs-CZ" sz="3200" dirty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Konflikt zájmů</a:t>
            </a:r>
            <a:endParaRPr lang="cs-CZ" sz="3200" b="1" dirty="0">
              <a:solidFill>
                <a:srgbClr val="FF505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75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552450" y="6611779"/>
            <a:ext cx="116395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000" i="1" dirty="0">
                <a:solidFill>
                  <a:schemeClr val="bg1">
                    <a:lumMod val="65000"/>
                  </a:schemeClr>
                </a:solidFill>
              </a:rPr>
              <a:t>https://www.diab.cz/bulletin-podiatricke-sekce-posel</a:t>
            </a:r>
          </a:p>
        </p:txBody>
      </p:sp>
      <p:cxnSp>
        <p:nvCxnSpPr>
          <p:cNvPr id="7" name="Přímá spojnice 6"/>
          <p:cNvCxnSpPr/>
          <p:nvPr/>
        </p:nvCxnSpPr>
        <p:spPr>
          <a:xfrm>
            <a:off x="527377" y="800114"/>
            <a:ext cx="11041227" cy="0"/>
          </a:xfrm>
          <a:prstGeom prst="line">
            <a:avLst/>
          </a:prstGeom>
          <a:ln w="19050">
            <a:solidFill>
              <a:srgbClr val="FF505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431366" y="216094"/>
            <a:ext cx="11233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cs-CZ" sz="3200" dirty="0" err="1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Screening</a:t>
            </a:r>
            <a:r>
              <a:rPr lang="cs-CZ" sz="3200" dirty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 diagnostika DSPN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30604" t="23144" r="8388" b="39873"/>
          <a:stretch/>
        </p:blipFill>
        <p:spPr>
          <a:xfrm>
            <a:off x="3788894" y="1065126"/>
            <a:ext cx="4518192" cy="15406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4"/>
          <a:srcRect l="48202" t="26613" r="25428" b="7855"/>
          <a:stretch/>
        </p:blipFill>
        <p:spPr>
          <a:xfrm>
            <a:off x="1123210" y="2870012"/>
            <a:ext cx="2665684" cy="372628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5"/>
          <a:srcRect l="47834" t="23517" r="25474" b="8165"/>
          <a:stretch/>
        </p:blipFill>
        <p:spPr>
          <a:xfrm>
            <a:off x="4753889" y="2870012"/>
            <a:ext cx="2588202" cy="3726286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6"/>
          <a:srcRect l="47549" t="25378" r="25686" b="9171"/>
          <a:stretch/>
        </p:blipFill>
        <p:spPr>
          <a:xfrm>
            <a:off x="8307086" y="2870012"/>
            <a:ext cx="2708874" cy="372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4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552450" y="6611779"/>
            <a:ext cx="116395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000" i="1" dirty="0">
                <a:solidFill>
                  <a:schemeClr val="bg1">
                    <a:lumMod val="65000"/>
                  </a:schemeClr>
                </a:solidFill>
              </a:rPr>
              <a:t>https://www.diab.cz/bulletin-podiatricke-sekce-posel</a:t>
            </a:r>
          </a:p>
        </p:txBody>
      </p:sp>
      <p:cxnSp>
        <p:nvCxnSpPr>
          <p:cNvPr id="7" name="Přímá spojnice 6"/>
          <p:cNvCxnSpPr/>
          <p:nvPr/>
        </p:nvCxnSpPr>
        <p:spPr>
          <a:xfrm>
            <a:off x="527377" y="800114"/>
            <a:ext cx="11041227" cy="0"/>
          </a:xfrm>
          <a:prstGeom prst="line">
            <a:avLst/>
          </a:prstGeom>
          <a:ln w="19050">
            <a:solidFill>
              <a:srgbClr val="FF505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431366" y="216094"/>
            <a:ext cx="11233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cs-CZ" sz="3200" dirty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10g </a:t>
            </a:r>
            <a:r>
              <a:rPr lang="cs-CZ" sz="3200" dirty="0" err="1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monofilamenta</a:t>
            </a:r>
            <a:endParaRPr lang="cs-CZ" sz="3200" dirty="0">
              <a:solidFill>
                <a:srgbClr val="FF505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30604" t="23144" r="8388" b="39873"/>
          <a:stretch/>
        </p:blipFill>
        <p:spPr>
          <a:xfrm>
            <a:off x="10035367" y="193959"/>
            <a:ext cx="1533237" cy="5228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/>
          <a:srcRect l="48202" t="26613" r="25428" b="7855"/>
          <a:stretch/>
        </p:blipFill>
        <p:spPr>
          <a:xfrm>
            <a:off x="5035711" y="800114"/>
            <a:ext cx="4333647" cy="6057886"/>
          </a:xfrm>
          <a:prstGeom prst="rect">
            <a:avLst/>
          </a:prstGeom>
        </p:spPr>
      </p:pic>
      <p:pic>
        <p:nvPicPr>
          <p:cNvPr id="8" name="Picture 1" descr="E:\2017\UVN_2017\UVN_konference_dianoha_10_2017\Fotky pacienti podiatrie\fotky foťák líba\186___10\IMG_198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9" y="2095933"/>
            <a:ext cx="3770012" cy="282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85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/>
          <a:srcRect l="47834" t="23517" r="25474" b="8165"/>
          <a:stretch/>
        </p:blipFill>
        <p:spPr>
          <a:xfrm>
            <a:off x="5101509" y="800113"/>
            <a:ext cx="4202050" cy="6049774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552450" y="6611779"/>
            <a:ext cx="116395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000" i="1" dirty="0">
                <a:solidFill>
                  <a:schemeClr val="bg1">
                    <a:lumMod val="65000"/>
                  </a:schemeClr>
                </a:solidFill>
              </a:rPr>
              <a:t>https://www.diab.cz/bulletin-podiatricke-sekce-posel</a:t>
            </a:r>
          </a:p>
        </p:txBody>
      </p:sp>
      <p:cxnSp>
        <p:nvCxnSpPr>
          <p:cNvPr id="7" name="Přímá spojnice 6"/>
          <p:cNvCxnSpPr/>
          <p:nvPr/>
        </p:nvCxnSpPr>
        <p:spPr>
          <a:xfrm>
            <a:off x="527377" y="800114"/>
            <a:ext cx="11041227" cy="0"/>
          </a:xfrm>
          <a:prstGeom prst="line">
            <a:avLst/>
          </a:prstGeom>
          <a:ln w="19050">
            <a:solidFill>
              <a:srgbClr val="FF505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431366" y="216094"/>
            <a:ext cx="11233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cs-CZ" sz="3200" dirty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128Hz vibrační ladička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/>
          <a:srcRect l="30604" t="23144" r="8388" b="39873"/>
          <a:stretch/>
        </p:blipFill>
        <p:spPr>
          <a:xfrm>
            <a:off x="10035367" y="193959"/>
            <a:ext cx="1533237" cy="5228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" descr="E:\2017\UVN_2017\UVN_konference_dianoha_10_2017\Fotky pacienti podiatrie\fotky foťák líba\186___10\IMG_198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5" r="6876"/>
          <a:stretch>
            <a:fillRect/>
          </a:stretch>
        </p:blipFill>
        <p:spPr bwMode="auto">
          <a:xfrm>
            <a:off x="1434595" y="2095933"/>
            <a:ext cx="2803737" cy="437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060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E:\2017\UVN_2017\UVN_konference_dianoha_10_2017\Fotky pacienti podiatrie\fotky foťák líba\186___10\IMG_19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9" y="2095179"/>
            <a:ext cx="3771018" cy="2827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>
          <a:xfrm>
            <a:off x="552450" y="6611779"/>
            <a:ext cx="116395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000" i="1" dirty="0">
                <a:solidFill>
                  <a:schemeClr val="bg1">
                    <a:lumMod val="65000"/>
                  </a:schemeClr>
                </a:solidFill>
              </a:rPr>
              <a:t>https://www.diab.cz/bulletin-podiatricke-sekce-posel</a:t>
            </a:r>
          </a:p>
        </p:txBody>
      </p:sp>
      <p:cxnSp>
        <p:nvCxnSpPr>
          <p:cNvPr id="7" name="Přímá spojnice 6"/>
          <p:cNvCxnSpPr/>
          <p:nvPr/>
        </p:nvCxnSpPr>
        <p:spPr>
          <a:xfrm>
            <a:off x="527377" y="800114"/>
            <a:ext cx="11041227" cy="0"/>
          </a:xfrm>
          <a:prstGeom prst="line">
            <a:avLst/>
          </a:prstGeom>
          <a:ln w="19050">
            <a:solidFill>
              <a:srgbClr val="FF505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431366" y="216094"/>
            <a:ext cx="11233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cs-CZ" sz="3200" dirty="0" err="1" smtClean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Biothesiometr</a:t>
            </a:r>
            <a:r>
              <a:rPr lang="cs-CZ" sz="3200" dirty="0" smtClean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/</a:t>
            </a:r>
            <a:r>
              <a:rPr lang="cs-CZ" sz="3200" dirty="0" err="1" smtClean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neurothesiometr</a:t>
            </a:r>
            <a:endParaRPr lang="cs-CZ" sz="3200" dirty="0">
              <a:solidFill>
                <a:srgbClr val="FF505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/>
          <a:srcRect l="30604" t="23144" r="8388" b="39873"/>
          <a:stretch/>
        </p:blipFill>
        <p:spPr>
          <a:xfrm>
            <a:off x="10035367" y="193959"/>
            <a:ext cx="1533237" cy="5228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/>
          <a:srcRect l="47549" t="25378" r="25686" b="9171"/>
          <a:stretch/>
        </p:blipFill>
        <p:spPr>
          <a:xfrm>
            <a:off x="5035711" y="883461"/>
            <a:ext cx="4202050" cy="578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6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564" y="3250067"/>
            <a:ext cx="4424218" cy="331816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57" y="3250066"/>
            <a:ext cx="4418058" cy="3313544"/>
          </a:xfrm>
          <a:prstGeom prst="rect">
            <a:avLst/>
          </a:prstGeom>
        </p:spPr>
      </p:pic>
      <p:cxnSp>
        <p:nvCxnSpPr>
          <p:cNvPr id="4" name="Přímá spojnice 3"/>
          <p:cNvCxnSpPr/>
          <p:nvPr/>
        </p:nvCxnSpPr>
        <p:spPr>
          <a:xfrm>
            <a:off x="527377" y="800114"/>
            <a:ext cx="11041227" cy="0"/>
          </a:xfrm>
          <a:prstGeom prst="line">
            <a:avLst/>
          </a:prstGeom>
          <a:ln w="19050">
            <a:solidFill>
              <a:srgbClr val="FF505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/>
          <p:nvPr/>
        </p:nvSpPr>
        <p:spPr>
          <a:xfrm>
            <a:off x="431366" y="216094"/>
            <a:ext cx="11233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cs-CZ" sz="3200" dirty="0" smtClean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Závěr</a:t>
            </a:r>
            <a:endParaRPr lang="cs-CZ" sz="3200" dirty="0">
              <a:solidFill>
                <a:srgbClr val="FF505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527377" y="1160409"/>
            <a:ext cx="10945216" cy="1971309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9170">
              <a:lnSpc>
                <a:spcPct val="125000"/>
              </a:lnSpc>
              <a:defRPr/>
            </a:pPr>
            <a:r>
              <a:rPr lang="cs-CZ" sz="2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klinické praxi provádět </a:t>
            </a:r>
            <a:r>
              <a:rPr lang="cs-CZ" sz="26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screening</a:t>
            </a:r>
            <a:r>
              <a:rPr lang="cs-CZ" sz="2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rizika SDN</a:t>
            </a:r>
          </a:p>
          <a:p>
            <a:pPr marL="0" indent="0" algn="just" defTabSz="1219170">
              <a:lnSpc>
                <a:spcPct val="125000"/>
              </a:lnSpc>
              <a:buNone/>
              <a:defRPr/>
            </a:pPr>
            <a:endParaRPr lang="cs-CZ" sz="10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defTabSz="1219170">
              <a:lnSpc>
                <a:spcPct val="125000"/>
              </a:lnSpc>
              <a:defRPr/>
            </a:pPr>
            <a:r>
              <a:rPr lang="cs-CZ" sz="2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Nezapomenout, že negativní </a:t>
            </a:r>
            <a:r>
              <a:rPr lang="cs-CZ" sz="26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screening</a:t>
            </a:r>
            <a:r>
              <a:rPr lang="cs-CZ" sz="2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nevylučuje přítomnost diabetické neuropatie!</a:t>
            </a:r>
            <a:endParaRPr lang="cs-CZ" sz="2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77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56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960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917271" y="1198576"/>
          <a:ext cx="10261437" cy="478536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533519">
                  <a:extLst>
                    <a:ext uri="{9D8B030D-6E8A-4147-A177-3AD203B41FA5}">
                      <a16:colId xmlns:a16="http://schemas.microsoft.com/office/drawing/2014/main" val="4049367843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1569429099"/>
                    </a:ext>
                  </a:extLst>
                </a:gridCol>
                <a:gridCol w="3492810">
                  <a:extLst>
                    <a:ext uri="{9D8B030D-6E8A-4147-A177-3AD203B41FA5}">
                      <a16:colId xmlns:a16="http://schemas.microsoft.com/office/drawing/2014/main" val="2280228943"/>
                    </a:ext>
                  </a:extLst>
                </a:gridCol>
                <a:gridCol w="3101508">
                  <a:extLst>
                    <a:ext uri="{9D8B030D-6E8A-4147-A177-3AD203B41FA5}">
                      <a16:colId xmlns:a16="http://schemas.microsoft.com/office/drawing/2014/main" val="34505967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20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Kategorie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Riziko</a:t>
                      </a:r>
                      <a:r>
                        <a:rPr lang="cs-CZ" sz="2000" b="1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ulcerace</a:t>
                      </a:r>
                      <a:endParaRPr lang="cs-CZ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Charakteristika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Frekvence </a:t>
                      </a:r>
                      <a:r>
                        <a:rPr lang="cs-CZ" sz="20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screeningu</a:t>
                      </a:r>
                      <a:endParaRPr lang="cs-CZ" sz="20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3879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200" b="1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Velmi nízké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LOPS 0,</a:t>
                      </a:r>
                      <a:r>
                        <a:rPr lang="cs-CZ" sz="2200" b="1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cs-CZ" sz="2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ICHDK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1x ročně</a:t>
                      </a:r>
                    </a:p>
                    <a:p>
                      <a:endParaRPr lang="cs-CZ" sz="2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7718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200" b="1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Nízké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LOPS nebo ICHDK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1x za  6 - 12 </a:t>
                      </a:r>
                      <a:r>
                        <a:rPr lang="cs-CZ" sz="22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měs</a:t>
                      </a:r>
                      <a:endParaRPr lang="cs-CZ" sz="2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cs-CZ" sz="2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618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200" b="1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Střední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LOPS + ICHDK</a:t>
                      </a:r>
                    </a:p>
                    <a:p>
                      <a:r>
                        <a:rPr lang="cs-CZ" sz="2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nebo LOPS + </a:t>
                      </a:r>
                      <a:r>
                        <a:rPr lang="cs-CZ" sz="2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deformita</a:t>
                      </a:r>
                    </a:p>
                    <a:p>
                      <a:r>
                        <a:rPr lang="cs-CZ" sz="2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nebo</a:t>
                      </a:r>
                      <a:r>
                        <a:rPr lang="cs-CZ" sz="22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ICHDK + </a:t>
                      </a:r>
                      <a:r>
                        <a:rPr lang="cs-CZ" sz="2200" b="1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deformita</a:t>
                      </a:r>
                      <a:endParaRPr lang="cs-CZ" sz="2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1x za  3 - 6 </a:t>
                      </a:r>
                      <a:r>
                        <a:rPr lang="cs-CZ" sz="22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měs</a:t>
                      </a:r>
                      <a:endParaRPr lang="cs-CZ" sz="2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3217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200" b="1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Vysoké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LOPS nebo ICHDK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cs-CZ" sz="2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</a:t>
                      </a:r>
                      <a:r>
                        <a:rPr lang="cs-CZ" sz="2200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nejméně 1 faktor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lang="cs-CZ" sz="2200" b="1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Anamnéza ulcerace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lang="cs-CZ" sz="2200" b="1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Amputace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§"/>
                      </a:pPr>
                      <a:r>
                        <a:rPr lang="cs-CZ" sz="2200" b="1" baseline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ESRD</a:t>
                      </a:r>
                      <a:endParaRPr lang="cs-CZ" sz="2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2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1x za  1 - 3 </a:t>
                      </a:r>
                      <a:r>
                        <a:rPr lang="cs-CZ" sz="22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měs</a:t>
                      </a:r>
                      <a:endParaRPr lang="cs-CZ" sz="2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196087"/>
                  </a:ext>
                </a:extLst>
              </a:tr>
            </a:tbl>
          </a:graphicData>
        </a:graphic>
      </p:graphicFrame>
      <p:sp>
        <p:nvSpPr>
          <p:cNvPr id="9" name="Obdélník 8"/>
          <p:cNvSpPr/>
          <p:nvPr/>
        </p:nvSpPr>
        <p:spPr>
          <a:xfrm>
            <a:off x="552450" y="6611779"/>
            <a:ext cx="116395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000" i="1" dirty="0">
                <a:solidFill>
                  <a:schemeClr val="bg1">
                    <a:lumMod val="65000"/>
                  </a:schemeClr>
                </a:solidFill>
              </a:rPr>
              <a:t>IWGDF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</a:rPr>
              <a:t>Prevention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</a:rPr>
              <a:t>Guideline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</a:rPr>
              <a:t> 2019</a:t>
            </a:r>
          </a:p>
        </p:txBody>
      </p:sp>
      <p:cxnSp>
        <p:nvCxnSpPr>
          <p:cNvPr id="7" name="Přímá spojnice 6"/>
          <p:cNvCxnSpPr/>
          <p:nvPr/>
        </p:nvCxnSpPr>
        <p:spPr>
          <a:xfrm>
            <a:off x="527377" y="800114"/>
            <a:ext cx="11041227" cy="0"/>
          </a:xfrm>
          <a:prstGeom prst="line">
            <a:avLst/>
          </a:prstGeom>
          <a:ln w="19050">
            <a:solidFill>
              <a:srgbClr val="FF505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431366" y="216094"/>
            <a:ext cx="11233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cs-CZ" sz="3200" dirty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IWGDF stratifikace rizika ulcerace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304" y="241309"/>
            <a:ext cx="1135300" cy="532834"/>
          </a:xfrm>
          <a:prstGeom prst="rect">
            <a:avLst/>
          </a:prstGeom>
        </p:spPr>
      </p:pic>
      <p:sp>
        <p:nvSpPr>
          <p:cNvPr id="12" name="Rectangle 5"/>
          <p:cNvSpPr/>
          <p:nvPr/>
        </p:nvSpPr>
        <p:spPr>
          <a:xfrm>
            <a:off x="431370" y="6381644"/>
            <a:ext cx="8787058" cy="229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r>
              <a:rPr lang="cs-CZ" sz="1600" i="1" dirty="0">
                <a:ln>
                  <a:solidFill>
                    <a:prstClr val="white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LOPS = </a:t>
            </a:r>
            <a:r>
              <a:rPr lang="cs-CZ" sz="1600" i="1" dirty="0" err="1">
                <a:ln>
                  <a:solidFill>
                    <a:prstClr val="white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Loss</a:t>
            </a:r>
            <a:r>
              <a:rPr lang="cs-CZ" sz="1600" i="1" dirty="0">
                <a:ln>
                  <a:solidFill>
                    <a:prstClr val="white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600" i="1" dirty="0" err="1">
                <a:ln>
                  <a:solidFill>
                    <a:prstClr val="white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cs-CZ" sz="1600" i="1" dirty="0">
                <a:ln>
                  <a:solidFill>
                    <a:prstClr val="white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600" i="1" dirty="0" err="1">
                <a:ln>
                  <a:solidFill>
                    <a:prstClr val="white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protective</a:t>
            </a:r>
            <a:r>
              <a:rPr lang="cs-CZ" sz="1600" i="1" dirty="0">
                <a:ln>
                  <a:solidFill>
                    <a:prstClr val="white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600" i="1" dirty="0" err="1">
                <a:ln>
                  <a:solidFill>
                    <a:prstClr val="white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sensation</a:t>
            </a:r>
            <a:r>
              <a:rPr lang="cs-CZ" sz="1600" i="1" dirty="0">
                <a:ln>
                  <a:solidFill>
                    <a:prstClr val="white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ztráta protektivního čití v důsledku periferní neuropatie</a:t>
            </a:r>
          </a:p>
          <a:p>
            <a:pPr defTabSz="1219170">
              <a:defRPr/>
            </a:pPr>
            <a:r>
              <a:rPr lang="cs-CZ" sz="1600" i="1" dirty="0">
                <a:ln>
                  <a:solidFill>
                    <a:prstClr val="white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ESRD = End </a:t>
            </a:r>
            <a:r>
              <a:rPr lang="cs-CZ" sz="1600" i="1" dirty="0" err="1">
                <a:ln>
                  <a:solidFill>
                    <a:prstClr val="white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stage</a:t>
            </a:r>
            <a:r>
              <a:rPr lang="cs-CZ" sz="1600" i="1" dirty="0">
                <a:ln>
                  <a:solidFill>
                    <a:prstClr val="white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600" i="1" dirty="0" err="1">
                <a:ln>
                  <a:solidFill>
                    <a:prstClr val="white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renal</a:t>
            </a:r>
            <a:r>
              <a:rPr lang="cs-CZ" sz="1600" i="1" dirty="0">
                <a:ln>
                  <a:solidFill>
                    <a:prstClr val="white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600" i="1" dirty="0" err="1">
                <a:ln>
                  <a:solidFill>
                    <a:prstClr val="white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disease</a:t>
            </a:r>
            <a:r>
              <a:rPr lang="cs-CZ" sz="1600" i="1" dirty="0">
                <a:ln>
                  <a:solidFill>
                    <a:prstClr val="white"/>
                  </a:solidFill>
                </a:ln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600" i="1" dirty="0">
              <a:ln>
                <a:solidFill>
                  <a:prstClr val="white"/>
                </a:solidFill>
              </a:ln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48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183760" y="101601"/>
            <a:ext cx="5988440" cy="6554681"/>
            <a:chOff x="183760" y="101601"/>
            <a:chExt cx="5988440" cy="6554681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2"/>
            <a:srcRect l="1273" t="21854" r="2249" b="7991"/>
            <a:stretch/>
          </p:blipFill>
          <p:spPr>
            <a:xfrm>
              <a:off x="186070" y="101601"/>
              <a:ext cx="5986130" cy="2448455"/>
            </a:xfrm>
            <a:prstGeom prst="rect">
              <a:avLst/>
            </a:prstGeom>
          </p:spPr>
        </p:pic>
        <p:pic>
          <p:nvPicPr>
            <p:cNvPr id="5" name="Obrázek 4"/>
            <p:cNvPicPr>
              <a:picLocks noChangeAspect="1"/>
            </p:cNvPicPr>
            <p:nvPr/>
          </p:nvPicPr>
          <p:blipFill rotWithShape="1">
            <a:blip r:embed="rId3"/>
            <a:srcRect l="1260" t="22524" r="2458" b="9020"/>
            <a:stretch/>
          </p:blipFill>
          <p:spPr>
            <a:xfrm>
              <a:off x="186070" y="2550056"/>
              <a:ext cx="5983821" cy="2393131"/>
            </a:xfrm>
            <a:prstGeom prst="rect">
              <a:avLst/>
            </a:prstGeom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4"/>
            <a:srcRect l="1170" t="35448" r="2005" b="15267"/>
            <a:stretch/>
          </p:blipFill>
          <p:spPr>
            <a:xfrm>
              <a:off x="183760" y="4943187"/>
              <a:ext cx="5983123" cy="17130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348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/>
          <p:cNvSpPr txBox="1">
            <a:spLocks/>
          </p:cNvSpPr>
          <p:nvPr/>
        </p:nvSpPr>
        <p:spPr>
          <a:xfrm>
            <a:off x="527377" y="1160409"/>
            <a:ext cx="10945216" cy="4955203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buNone/>
              <a:defRPr/>
            </a:pPr>
            <a:r>
              <a:rPr lang="cs-CZ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Zhodnocení </a:t>
            </a:r>
            <a:r>
              <a:rPr lang="cs-CZ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rizika ulcerací z hlediska </a:t>
            </a:r>
            <a:r>
              <a:rPr lang="cs-CZ" sz="2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neuropatie</a:t>
            </a:r>
          </a:p>
          <a:p>
            <a:pPr lvl="1" defTabSz="1219170">
              <a:buFont typeface="Arial" panose="020B0604020202020204" pitchFamily="34" charset="0"/>
              <a:buChar char="•"/>
              <a:defRPr/>
            </a:pP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kotníkové reflexy </a:t>
            </a: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(0=norma, </a:t>
            </a: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1=zesílené, 2=chybějící)</a:t>
            </a:r>
          </a:p>
          <a:p>
            <a:pPr lvl="1" defTabSz="1219170">
              <a:buFont typeface="Arial" panose="020B0604020202020204" pitchFamily="34" charset="0"/>
              <a:buChar char="•"/>
              <a:defRPr/>
            </a:pP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vyšetření </a:t>
            </a: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vibračního čití </a:t>
            </a: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ladičkou (0=norma, 1=patologie)</a:t>
            </a:r>
          </a:p>
          <a:p>
            <a:pPr lvl="1" defTabSz="1219170">
              <a:buFont typeface="Arial" panose="020B0604020202020204" pitchFamily="34" charset="0"/>
              <a:buChar char="•"/>
              <a:defRPr/>
            </a:pP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rozlišení </a:t>
            </a: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ostrého či tupého </a:t>
            </a: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dotyku </a:t>
            </a: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(0=norma, 1=patologie)</a:t>
            </a:r>
          </a:p>
          <a:p>
            <a:pPr lvl="1" defTabSz="1219170">
              <a:buFont typeface="Arial" panose="020B0604020202020204" pitchFamily="34" charset="0"/>
              <a:buChar char="•"/>
              <a:defRPr/>
            </a:pP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rozlišení </a:t>
            </a: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teplého nebo studeného </a:t>
            </a: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vjemu </a:t>
            </a: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(0=norma, 1=patologie</a:t>
            </a: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0" indent="0" defTabSz="1219170">
              <a:buNone/>
              <a:defRPr/>
            </a:pPr>
            <a:endParaRPr lang="cs-CZ" sz="26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defTabSz="1219170">
              <a:buNone/>
              <a:defRPr/>
            </a:pPr>
            <a:r>
              <a:rPr lang="cs-CZ" sz="2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Provést na každé noze a body sečíst (max. 10b):</a:t>
            </a:r>
            <a:endParaRPr lang="cs-CZ" sz="2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defTabSz="1219170">
              <a:buNone/>
              <a:defRPr/>
            </a:pPr>
            <a:r>
              <a:rPr lang="en-GB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cs-CZ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kóre</a:t>
            </a:r>
            <a:r>
              <a:rPr lang="en-GB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≥6 </a:t>
            </a: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značí zvýšené riziko vzniku ulcerace a SDN</a:t>
            </a:r>
          </a:p>
          <a:p>
            <a:pPr marL="0" indent="0" defTabSz="1219170">
              <a:buNone/>
              <a:defRPr/>
            </a:pPr>
            <a:endParaRPr lang="cs-CZ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defTabSz="1219170">
              <a:buNone/>
              <a:defRPr/>
            </a:pP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GB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</a:t>
            </a: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also be used to stratify patients into mild (3–4), moderate (5–6) or severe neuropathy (7–10</a:t>
            </a:r>
            <a:r>
              <a:rPr lang="en-GB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cs-CZ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Přímá spojnice 7"/>
          <p:cNvCxnSpPr/>
          <p:nvPr/>
        </p:nvCxnSpPr>
        <p:spPr>
          <a:xfrm>
            <a:off x="527377" y="800114"/>
            <a:ext cx="11041227" cy="0"/>
          </a:xfrm>
          <a:prstGeom prst="line">
            <a:avLst/>
          </a:prstGeom>
          <a:ln w="19050">
            <a:solidFill>
              <a:srgbClr val="FF505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431366" y="215339"/>
            <a:ext cx="11233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cs-CZ" sz="3200" dirty="0" err="1" smtClean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Neuropathy</a:t>
            </a:r>
            <a:r>
              <a:rPr lang="cs-CZ" sz="3200" dirty="0" smtClean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disability </a:t>
            </a:r>
            <a:r>
              <a:rPr lang="cs-CZ" sz="3200" dirty="0" err="1" smtClean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score</a:t>
            </a:r>
            <a:endParaRPr lang="cs-CZ" sz="3200" b="1" dirty="0">
              <a:solidFill>
                <a:srgbClr val="FF505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552450" y="6457890"/>
            <a:ext cx="116395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Papanas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 N. Diabetes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Ther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 2020;11:761-4</a:t>
            </a:r>
          </a:p>
          <a:p>
            <a:pPr algn="r"/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Burgess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 et al. </a:t>
            </a:r>
            <a:r>
              <a:rPr lang="en-GB" sz="1000" i="1" dirty="0">
                <a:solidFill>
                  <a:schemeClr val="bg1">
                    <a:lumMod val="65000"/>
                  </a:schemeClr>
                </a:solidFill>
              </a:rPr>
              <a:t>Early Detection of Diabetic Peripheral Neuropathy: A Focus on Small Nerve </a:t>
            </a:r>
            <a:r>
              <a:rPr lang="en-GB" sz="1000" i="1" dirty="0" smtClean="0">
                <a:solidFill>
                  <a:schemeClr val="bg1">
                    <a:lumMod val="65000"/>
                  </a:schemeClr>
                </a:solidFill>
              </a:rPr>
              <a:t>Fibres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</a:rPr>
              <a:t>Diagnostics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</a:rPr>
              <a:t> 2021, 11, 165. https://doi.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org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/10.3390/diagnostics11020165</a:t>
            </a:r>
            <a:endParaRPr lang="cs-CZ" sz="1000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26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Přímá spojnice 7"/>
          <p:cNvCxnSpPr/>
          <p:nvPr/>
        </p:nvCxnSpPr>
        <p:spPr>
          <a:xfrm>
            <a:off x="527377" y="800114"/>
            <a:ext cx="11041227" cy="0"/>
          </a:xfrm>
          <a:prstGeom prst="line">
            <a:avLst/>
          </a:prstGeom>
          <a:ln w="19050">
            <a:solidFill>
              <a:srgbClr val="FF505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431366" y="215339"/>
            <a:ext cx="11233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cs-CZ" sz="3200" dirty="0" smtClean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Úskalí diagnostiky diabetické neuropatie</a:t>
            </a:r>
            <a:endParaRPr lang="cs-CZ" sz="3200" b="1" dirty="0">
              <a:solidFill>
                <a:srgbClr val="FF505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540000"/>
            <a:ext cx="4581236" cy="343592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61" y="1514762"/>
            <a:ext cx="4581235" cy="343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3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552450" y="6611779"/>
            <a:ext cx="116395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000" i="1" dirty="0">
                <a:solidFill>
                  <a:schemeClr val="bg1">
                    <a:lumMod val="65000"/>
                  </a:schemeClr>
                </a:solidFill>
              </a:rPr>
              <a:t>https://www.diab.cz/dokumenty/standardy_neuropatie.pdf</a:t>
            </a:r>
          </a:p>
        </p:txBody>
      </p:sp>
      <p:cxnSp>
        <p:nvCxnSpPr>
          <p:cNvPr id="7" name="Přímá spojnice 6"/>
          <p:cNvCxnSpPr/>
          <p:nvPr/>
        </p:nvCxnSpPr>
        <p:spPr>
          <a:xfrm>
            <a:off x="527377" y="800114"/>
            <a:ext cx="11041227" cy="0"/>
          </a:xfrm>
          <a:prstGeom prst="line">
            <a:avLst/>
          </a:prstGeom>
          <a:ln w="19050">
            <a:solidFill>
              <a:srgbClr val="FF505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431366" y="216094"/>
            <a:ext cx="11233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cs-CZ" sz="3200" dirty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Dotazník na přítomnost </a:t>
            </a:r>
            <a:r>
              <a:rPr lang="cs-CZ" sz="3200" dirty="0" smtClean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DSPN</a:t>
            </a:r>
            <a:endParaRPr lang="cs-CZ" sz="3200" dirty="0">
              <a:solidFill>
                <a:srgbClr val="FF505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60788" t="22976" r="13253" b="8715"/>
          <a:stretch/>
        </p:blipFill>
        <p:spPr>
          <a:xfrm>
            <a:off x="6585527" y="1305093"/>
            <a:ext cx="3492629" cy="5169598"/>
          </a:xfrm>
          <a:prstGeom prst="rect">
            <a:avLst/>
          </a:prstGeom>
          <a:ln>
            <a:solidFill>
              <a:srgbClr val="292929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/>
          <a:srcRect l="47399" t="22909" r="25262" b="7664"/>
          <a:stretch/>
        </p:blipFill>
        <p:spPr>
          <a:xfrm>
            <a:off x="1893454" y="1305093"/>
            <a:ext cx="3618825" cy="516959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7306528" y="799360"/>
            <a:ext cx="4406091" cy="5337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Clr>
                <a:srgbClr val="C00000"/>
              </a:buClr>
              <a:buNone/>
            </a:pPr>
            <a:r>
              <a:rPr lang="cs-CZ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nízká specificita a  senzitivita</a:t>
            </a:r>
            <a:endParaRPr lang="cs-CZ" sz="30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buClr>
                <a:srgbClr val="C00000"/>
              </a:buClr>
              <a:buFont typeface="Arial" panose="020B0604020202020204" pitchFamily="34" charset="0"/>
              <a:buNone/>
            </a:pPr>
            <a:endParaRPr lang="cs-CZ" altLang="cs-CZ" i="1" dirty="0" smtClean="0">
              <a:latin typeface="Trebuchet MS" panose="020B0603020202020204" pitchFamily="34" charset="0"/>
            </a:endParaRPr>
          </a:p>
          <a:p>
            <a:pPr marL="0" indent="0">
              <a:buClr>
                <a:srgbClr val="C00000"/>
              </a:buClr>
              <a:buFont typeface="Arial" panose="020B0604020202020204" pitchFamily="34" charset="0"/>
              <a:buNone/>
            </a:pPr>
            <a:endParaRPr lang="cs-CZ" i="1" dirty="0" smtClean="0">
              <a:latin typeface="Trebuchet MS" panose="020B0603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41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552450" y="6611779"/>
            <a:ext cx="116395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000" i="1" dirty="0">
                <a:solidFill>
                  <a:schemeClr val="bg1">
                    <a:lumMod val="65000"/>
                  </a:schemeClr>
                </a:solidFill>
              </a:rPr>
              <a:t>https://www.diab.cz/bulletin-podiatricke-sekce-posel</a:t>
            </a:r>
          </a:p>
        </p:txBody>
      </p:sp>
      <p:cxnSp>
        <p:nvCxnSpPr>
          <p:cNvPr id="7" name="Přímá spojnice 6"/>
          <p:cNvCxnSpPr/>
          <p:nvPr/>
        </p:nvCxnSpPr>
        <p:spPr>
          <a:xfrm>
            <a:off x="527377" y="800114"/>
            <a:ext cx="11041227" cy="0"/>
          </a:xfrm>
          <a:prstGeom prst="line">
            <a:avLst/>
          </a:prstGeom>
          <a:ln w="19050">
            <a:solidFill>
              <a:srgbClr val="FF505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431366" y="216094"/>
            <a:ext cx="11233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cs-CZ" sz="3200" dirty="0" err="1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Screening</a:t>
            </a:r>
            <a:r>
              <a:rPr lang="cs-CZ" sz="3200" dirty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 diagnostika </a:t>
            </a:r>
            <a:r>
              <a:rPr lang="cs-CZ" sz="3200" dirty="0" smtClean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DSPN - literatura</a:t>
            </a:r>
            <a:endParaRPr lang="cs-CZ" sz="3200" dirty="0">
              <a:solidFill>
                <a:srgbClr val="FF505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/>
          <a:srcRect l="30141" t="7960" r="31177" b="4876"/>
          <a:stretch/>
        </p:blipFill>
        <p:spPr>
          <a:xfrm>
            <a:off x="1690255" y="2887213"/>
            <a:ext cx="1455974" cy="2050533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527375" y="5189706"/>
            <a:ext cx="11041227" cy="15250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cs-CZ" sz="11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Literatura:</a:t>
            </a:r>
            <a:endParaRPr lang="cs-CZ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Jirkovská A. (</a:t>
            </a:r>
            <a:r>
              <a:rPr lang="cs-CZ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</a:t>
            </a:r>
            <a:r>
              <a:rPr lang="cs-CZ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.) et al. Syndrom diabetické nohy - prevence, diagnostika a terapie. Praktická doporučení pro prevenci a léčbu. Adaptovaný doporučený postup na základě mezinárodních </a:t>
            </a:r>
            <a:r>
              <a:rPr lang="cs-CZ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guidelines</a:t>
            </a:r>
            <a:r>
              <a:rPr lang="cs-CZ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cs-CZ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Geum</a:t>
            </a:r>
            <a:r>
              <a:rPr lang="cs-CZ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2022.</a:t>
            </a:r>
            <a:r>
              <a:rPr lang="cs-CZ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ISBN: 978-80-87969-61-8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11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Doporučený postup pro prevenci, diagnostiku a terapii syndromu diabetické nohy (2016). Doporučení České diabetologické společnosti ČLS JEP 10. 10. 2016.</a:t>
            </a:r>
            <a:endParaRPr lang="cs-CZ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11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Jirkovská A </a:t>
            </a:r>
            <a:r>
              <a:rPr lang="cs-CZ" sz="11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cs-CZ" sz="11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kol. Syndrom diabetické nohy. </a:t>
            </a:r>
            <a:r>
              <a:rPr lang="cs-CZ" sz="11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Maxdorf</a:t>
            </a:r>
            <a:r>
              <a:rPr lang="cs-CZ" sz="11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2006.</a:t>
            </a:r>
            <a:endParaRPr lang="cs-CZ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Doporučený postup diagnostiky a léčby diabetické neuropatie (2016). Doporučení České diabetologické společnosti ČLS JEP 23. 2. 2016.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cs-CZ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Ziegler D et al. </a:t>
            </a:r>
            <a:r>
              <a:rPr lang="cs-CZ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Screening</a:t>
            </a:r>
            <a:r>
              <a:rPr lang="cs-CZ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diagnosis</a:t>
            </a:r>
            <a:r>
              <a:rPr lang="cs-CZ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management </a:t>
            </a:r>
            <a:r>
              <a:rPr lang="cs-CZ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lang="cs-CZ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diabetic</a:t>
            </a:r>
            <a:r>
              <a:rPr lang="cs-CZ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sensorimotor</a:t>
            </a:r>
            <a:r>
              <a:rPr lang="cs-CZ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polyneuropathy</a:t>
            </a:r>
            <a:r>
              <a:rPr lang="cs-CZ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cs-CZ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clinical</a:t>
            </a:r>
            <a:r>
              <a:rPr lang="cs-CZ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practice</a:t>
            </a:r>
            <a:r>
              <a:rPr lang="cs-CZ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International expert </a:t>
            </a:r>
            <a:r>
              <a:rPr lang="cs-CZ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consensus</a:t>
            </a:r>
            <a:r>
              <a:rPr lang="cs-CZ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recommendations</a:t>
            </a:r>
            <a:r>
              <a:rPr lang="cs-CZ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Diabetes </a:t>
            </a:r>
            <a:r>
              <a:rPr lang="cs-CZ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</a:t>
            </a:r>
            <a:r>
              <a:rPr lang="cs-CZ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clinical</a:t>
            </a:r>
            <a:r>
              <a:rPr lang="cs-CZ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1100" dirty="0" err="1">
                <a:solidFill>
                  <a:srgbClr val="29292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practice</a:t>
            </a:r>
            <a:r>
              <a:rPr lang="cs-CZ" sz="1100" dirty="0">
                <a:solidFill>
                  <a:srgbClr val="29292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2021. DOI: https://doi.org/10.1016/j.diabres.2021.109063</a:t>
            </a:r>
            <a:endParaRPr lang="cs-CZ" sz="1100" dirty="0">
              <a:solidFill>
                <a:srgbClr val="292929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4"/>
          <a:srcRect l="46786" t="26271" r="25062" b="6355"/>
          <a:stretch/>
        </p:blipFill>
        <p:spPr>
          <a:xfrm>
            <a:off x="3488328" y="2886423"/>
            <a:ext cx="1503074" cy="2023369"/>
          </a:xfrm>
          <a:prstGeom prst="rect">
            <a:avLst/>
          </a:prstGeom>
          <a:ln>
            <a:solidFill>
              <a:srgbClr val="292929"/>
            </a:solidFill>
          </a:ln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5"/>
          <a:srcRect l="47399" t="22909" r="25262" b="7664"/>
          <a:stretch/>
        </p:blipFill>
        <p:spPr>
          <a:xfrm>
            <a:off x="7104576" y="2886423"/>
            <a:ext cx="1420587" cy="202935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6"/>
          <a:srcRect l="47293" t="23229" r="25075" b="11972"/>
          <a:stretch/>
        </p:blipFill>
        <p:spPr>
          <a:xfrm>
            <a:off x="8867260" y="2886423"/>
            <a:ext cx="1538441" cy="20293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3501" y="2886423"/>
            <a:ext cx="1428977" cy="202261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8"/>
          <a:srcRect l="30604" t="23144" r="8388" b="39873"/>
          <a:stretch/>
        </p:blipFill>
        <p:spPr>
          <a:xfrm>
            <a:off x="3788894" y="1065126"/>
            <a:ext cx="4518192" cy="154062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1842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552450" y="6611779"/>
            <a:ext cx="116395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000" i="1" dirty="0">
                <a:solidFill>
                  <a:schemeClr val="bg1">
                    <a:lumMod val="65000"/>
                  </a:schemeClr>
                </a:solidFill>
              </a:rPr>
              <a:t>https://www.diab.cz/bulletin-podiatricke-sekce-posel</a:t>
            </a:r>
          </a:p>
        </p:txBody>
      </p:sp>
      <p:cxnSp>
        <p:nvCxnSpPr>
          <p:cNvPr id="7" name="Přímá spojnice 6"/>
          <p:cNvCxnSpPr/>
          <p:nvPr/>
        </p:nvCxnSpPr>
        <p:spPr>
          <a:xfrm>
            <a:off x="527377" y="800114"/>
            <a:ext cx="11041227" cy="0"/>
          </a:xfrm>
          <a:prstGeom prst="line">
            <a:avLst/>
          </a:prstGeom>
          <a:ln w="19050">
            <a:solidFill>
              <a:srgbClr val="FF505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431366" y="216094"/>
            <a:ext cx="11233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cs-CZ" sz="3200" dirty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Další </a:t>
            </a:r>
            <a:r>
              <a:rPr lang="cs-CZ" sz="3200" dirty="0" smtClean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metody </a:t>
            </a:r>
            <a:r>
              <a:rPr lang="cs-CZ" sz="3200" dirty="0" smtClean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 </a:t>
            </a:r>
            <a:r>
              <a:rPr lang="cs-CZ" sz="3200" dirty="0" err="1" smtClean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screeningu</a:t>
            </a:r>
            <a:r>
              <a:rPr lang="cs-CZ" sz="3200" dirty="0" smtClean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/diagnostice DSPN</a:t>
            </a:r>
            <a:endParaRPr lang="cs-CZ" sz="3200" dirty="0">
              <a:solidFill>
                <a:srgbClr val="FF505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6111" t="33060" r="65778" b="14199"/>
          <a:stretch/>
        </p:blipFill>
        <p:spPr>
          <a:xfrm>
            <a:off x="1544320" y="2842595"/>
            <a:ext cx="3258589" cy="343890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r="13157" b="9684"/>
          <a:stretch/>
        </p:blipFill>
        <p:spPr>
          <a:xfrm>
            <a:off x="6714837" y="4221030"/>
            <a:ext cx="3205019" cy="1874937"/>
          </a:xfrm>
          <a:prstGeom prst="rect">
            <a:avLst/>
          </a:prstGeom>
        </p:spPr>
      </p:pic>
      <p:pic>
        <p:nvPicPr>
          <p:cNvPr id="1026" name="Picture 2" descr="http://www.tip-therm.de/wp-content/uploads/2018/04/tip_therm_quadrat_630-630x43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9" t="23812" r="10852" b="25790"/>
          <a:stretch/>
        </p:blipFill>
        <p:spPr bwMode="auto">
          <a:xfrm>
            <a:off x="6714837" y="2844058"/>
            <a:ext cx="3205019" cy="137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05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Přímá spojnice 7"/>
          <p:cNvCxnSpPr/>
          <p:nvPr/>
        </p:nvCxnSpPr>
        <p:spPr>
          <a:xfrm>
            <a:off x="527377" y="800114"/>
            <a:ext cx="11041227" cy="0"/>
          </a:xfrm>
          <a:prstGeom prst="line">
            <a:avLst/>
          </a:prstGeom>
          <a:ln w="19050">
            <a:solidFill>
              <a:srgbClr val="FF505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431366" y="215339"/>
            <a:ext cx="11233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cs-CZ" sz="3200" dirty="0" smtClean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Neuropatie – klinická definice (1988)</a:t>
            </a:r>
            <a:endParaRPr lang="cs-CZ" sz="3200" b="1" dirty="0">
              <a:solidFill>
                <a:srgbClr val="FF505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552450" y="6611779"/>
            <a:ext cx="116395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Report and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Recommendations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of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the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 San Antonio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Conference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 on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Diabetic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Neuropathy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. Diabetes 1988;37:1000-4. 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</a:rPr>
              <a:t>DOI: 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10.2337/diab.37.7.1000</a:t>
            </a:r>
            <a:endParaRPr lang="cs-CZ" sz="10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527376" y="1160409"/>
            <a:ext cx="11137237" cy="4004173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defRPr/>
            </a:pPr>
            <a:r>
              <a:rPr lang="cs-CZ" sz="2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Přítomnost klinické nebo subklinick</a:t>
            </a:r>
            <a:r>
              <a:rPr lang="cs-CZ" sz="2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é neuropatie</a:t>
            </a:r>
          </a:p>
          <a:p>
            <a:pPr defTabSz="1219170">
              <a:defRPr/>
            </a:pPr>
            <a:endParaRPr lang="cs-CZ" sz="2600" b="1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1219170">
              <a:defRPr/>
            </a:pPr>
            <a:r>
              <a:rPr lang="cs-CZ" sz="2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DM, zároveň vyloučení </a:t>
            </a:r>
            <a:r>
              <a:rPr lang="cs-CZ" sz="2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jiných příčin neuropatie </a:t>
            </a:r>
            <a:endParaRPr lang="cs-CZ" sz="2600" b="1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defTabSz="1219170">
              <a:lnSpc>
                <a:spcPct val="125000"/>
              </a:lnSpc>
              <a:buNone/>
              <a:defRPr/>
            </a:pPr>
            <a:r>
              <a:rPr lang="cs-CZ" sz="2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cs-CZ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(např. </a:t>
            </a:r>
            <a:r>
              <a:rPr lang="cs-CZ" sz="24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cs-CZ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hron</a:t>
            </a: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demyelinizační onemocnění, </a:t>
            </a:r>
            <a:r>
              <a:rPr lang="cs-CZ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borrelióza</a:t>
            </a: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chron</a:t>
            </a: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otravy kovy, léky</a:t>
            </a: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 defTabSz="1219170">
              <a:lnSpc>
                <a:spcPct val="125000"/>
              </a:lnSpc>
              <a:buNone/>
              <a:defRPr/>
            </a:pP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alkoholem</a:t>
            </a: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nedostatek vitaminu B12 apod.) </a:t>
            </a:r>
            <a:endParaRPr lang="cs-CZ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1219170">
              <a:defRPr/>
            </a:pPr>
            <a:endParaRPr lang="cs-CZ" sz="2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1219170">
              <a:defRPr/>
            </a:pPr>
            <a:r>
              <a:rPr lang="cs-CZ" sz="2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Manifestace: somatický a/nebo autonomní periferní nervový systém</a:t>
            </a:r>
            <a:endParaRPr lang="cs-CZ" sz="2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39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/>
          <p:cNvSpPr txBox="1">
            <a:spLocks/>
          </p:cNvSpPr>
          <p:nvPr/>
        </p:nvSpPr>
        <p:spPr>
          <a:xfrm>
            <a:off x="527376" y="1160409"/>
            <a:ext cx="11350679" cy="1335750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buNone/>
              <a:defRPr/>
            </a:pPr>
            <a:r>
              <a:rPr lang="cs-CZ" sz="2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cs-CZ" sz="2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iabetická </a:t>
            </a:r>
            <a:r>
              <a:rPr lang="cs-CZ" sz="26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senzorickomotorická</a:t>
            </a:r>
            <a:r>
              <a:rPr lang="cs-CZ" sz="2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6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polyneuropatie</a:t>
            </a:r>
            <a:r>
              <a:rPr lang="cs-CZ" sz="2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(DSPN</a:t>
            </a:r>
            <a:r>
              <a:rPr lang="cs-CZ" sz="2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defTabSz="1219170">
              <a:defRPr/>
            </a:pPr>
            <a:r>
              <a:rPr lang="cs-CZ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cs-CZ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ejčastější, cca </a:t>
            </a:r>
            <a:r>
              <a:rPr lang="cs-CZ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1/3 </a:t>
            </a:r>
            <a:r>
              <a:rPr lang="cs-CZ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diabetiků</a:t>
            </a:r>
            <a:endParaRPr lang="cs-CZ" sz="26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defTabSz="1219170">
              <a:buNone/>
              <a:defRPr/>
            </a:pPr>
            <a:endParaRPr lang="cs-CZ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Přímá spojnice 7"/>
          <p:cNvCxnSpPr/>
          <p:nvPr/>
        </p:nvCxnSpPr>
        <p:spPr>
          <a:xfrm>
            <a:off x="527377" y="800114"/>
            <a:ext cx="11041227" cy="0"/>
          </a:xfrm>
          <a:prstGeom prst="line">
            <a:avLst/>
          </a:prstGeom>
          <a:ln w="19050">
            <a:solidFill>
              <a:srgbClr val="FF505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431366" y="215339"/>
            <a:ext cx="11233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cs-CZ" sz="3200" dirty="0" smtClean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Neuropatie - formy</a:t>
            </a:r>
            <a:endParaRPr lang="cs-CZ" sz="3200" b="1" dirty="0">
              <a:solidFill>
                <a:srgbClr val="FF505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552450" y="6457890"/>
            <a:ext cx="116395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Diabetic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Neuropathy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: A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Position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Statement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 by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the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American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 Diabetes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Association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. Diabetes Care 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2017;40:136-154</a:t>
            </a:r>
          </a:p>
          <a:p>
            <a:pPr algn="r"/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</a:rPr>
              <a:t>Burgess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</a:rPr>
              <a:t> et al. </a:t>
            </a:r>
            <a:r>
              <a:rPr lang="en-GB" sz="1000" i="1" dirty="0">
                <a:solidFill>
                  <a:schemeClr val="bg1">
                    <a:lumMod val="65000"/>
                  </a:schemeClr>
                </a:solidFill>
              </a:rPr>
              <a:t>Early Detection of Diabetic Peripheral Neuropathy: A Focus on Small Nerve Fibres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</a:rPr>
              <a:t>Diagnostics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</a:rPr>
              <a:t> 2021, 11, 165. https://doi.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org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/10.3390/diagnostics11020165</a:t>
            </a:r>
            <a:endParaRPr lang="cs-CZ" sz="1000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12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/>
          <p:cNvSpPr txBox="1">
            <a:spLocks/>
          </p:cNvSpPr>
          <p:nvPr/>
        </p:nvSpPr>
        <p:spPr>
          <a:xfrm>
            <a:off x="527376" y="1160409"/>
            <a:ext cx="11350679" cy="3182410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buNone/>
              <a:defRPr/>
            </a:pPr>
            <a:r>
              <a:rPr lang="cs-CZ" sz="2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cs-CZ" sz="2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iabetická </a:t>
            </a:r>
            <a:r>
              <a:rPr lang="cs-CZ" sz="26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senzorickomotorická</a:t>
            </a:r>
            <a:r>
              <a:rPr lang="cs-CZ" sz="2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6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polyneuropatie</a:t>
            </a:r>
            <a:r>
              <a:rPr lang="cs-CZ" sz="2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(DSPN</a:t>
            </a:r>
            <a:r>
              <a:rPr lang="cs-CZ" sz="2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defTabSz="1219170">
              <a:defRPr/>
            </a:pPr>
            <a:r>
              <a:rPr lang="cs-CZ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cs-CZ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ejčastější, cca </a:t>
            </a:r>
            <a:r>
              <a:rPr lang="cs-CZ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1/3 </a:t>
            </a:r>
            <a:r>
              <a:rPr lang="cs-CZ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diabetiků</a:t>
            </a:r>
            <a:endParaRPr lang="cs-CZ" sz="24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defTabSz="1219170">
              <a:buNone/>
              <a:defRPr/>
            </a:pPr>
            <a:endParaRPr lang="cs-CZ" sz="2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defTabSz="1219170">
              <a:buNone/>
              <a:defRPr/>
            </a:pPr>
            <a:r>
              <a:rPr lang="cs-CZ" sz="2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Asymptomatická forma</a:t>
            </a:r>
            <a:r>
              <a:rPr lang="cs-CZ" sz="2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cs-CZ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až </a:t>
            </a:r>
            <a:r>
              <a:rPr lang="cs-CZ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cs-CZ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50 % </a:t>
            </a:r>
            <a:endParaRPr lang="cs-CZ" sz="26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1219170">
              <a:defRPr/>
            </a:pPr>
            <a:r>
              <a:rPr lang="cs-CZ" sz="24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↑</a:t>
            </a:r>
            <a:r>
              <a:rPr lang="cs-CZ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riziko ulcerace </a:t>
            </a:r>
            <a:r>
              <a:rPr lang="cs-CZ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amputace </a:t>
            </a:r>
            <a:r>
              <a:rPr lang="cs-CZ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(ekonomická nákladovost)</a:t>
            </a:r>
          </a:p>
          <a:p>
            <a:pPr defTabSz="1219170">
              <a:defRPr/>
            </a:pPr>
            <a:r>
              <a:rPr lang="cs-CZ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diabetik </a:t>
            </a:r>
            <a:r>
              <a:rPr lang="cs-CZ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 amputaci </a:t>
            </a:r>
            <a:r>
              <a:rPr lang="cs-CZ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DK: mortalita jednoletá 10-50 %, pětiletá 30-80 %</a:t>
            </a:r>
            <a:endParaRPr lang="cs-CZ" sz="26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defTabSz="1219170">
              <a:buNone/>
              <a:defRPr/>
            </a:pPr>
            <a:endParaRPr lang="cs-CZ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Přímá spojnice 7"/>
          <p:cNvCxnSpPr/>
          <p:nvPr/>
        </p:nvCxnSpPr>
        <p:spPr>
          <a:xfrm>
            <a:off x="527377" y="800114"/>
            <a:ext cx="11041227" cy="0"/>
          </a:xfrm>
          <a:prstGeom prst="line">
            <a:avLst/>
          </a:prstGeom>
          <a:ln w="19050">
            <a:solidFill>
              <a:srgbClr val="FF505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431366" y="215339"/>
            <a:ext cx="11233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cs-CZ" sz="3200" dirty="0" smtClean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Neuropatie - formy</a:t>
            </a:r>
            <a:endParaRPr lang="cs-CZ" sz="3200" b="1" dirty="0">
              <a:solidFill>
                <a:srgbClr val="FF505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552450" y="6457890"/>
            <a:ext cx="116395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Diabetic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Neuropathy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: A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Position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Statement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 by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the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American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 Diabetes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Association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. Diabetes Care 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2017;40:136-154</a:t>
            </a:r>
          </a:p>
          <a:p>
            <a:pPr algn="r"/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</a:rPr>
              <a:t>Burgess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</a:rPr>
              <a:t> et al. </a:t>
            </a:r>
            <a:r>
              <a:rPr lang="en-GB" sz="1000" i="1" dirty="0">
                <a:solidFill>
                  <a:schemeClr val="bg1">
                    <a:lumMod val="65000"/>
                  </a:schemeClr>
                </a:solidFill>
              </a:rPr>
              <a:t>Early Detection of Diabetic Peripheral Neuropathy: A Focus on Small Nerve Fibres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</a:rPr>
              <a:t>Diagnostics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</a:rPr>
              <a:t> 2021, 11, 165. https://doi.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org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/10.3390/diagnostics11020165</a:t>
            </a:r>
            <a:endParaRPr lang="cs-CZ" sz="1000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1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/>
          <p:cNvSpPr txBox="1">
            <a:spLocks/>
          </p:cNvSpPr>
          <p:nvPr/>
        </p:nvSpPr>
        <p:spPr>
          <a:xfrm>
            <a:off x="527376" y="1160409"/>
            <a:ext cx="11350679" cy="5693866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buNone/>
              <a:defRPr/>
            </a:pPr>
            <a:r>
              <a:rPr lang="cs-CZ" sz="2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cs-CZ" sz="2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iabetická </a:t>
            </a:r>
            <a:r>
              <a:rPr lang="cs-CZ" sz="26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senzorickomotorická</a:t>
            </a:r>
            <a:r>
              <a:rPr lang="cs-CZ" sz="2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6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polyneuropatie</a:t>
            </a:r>
            <a:r>
              <a:rPr lang="cs-CZ" sz="2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(DSPN</a:t>
            </a:r>
            <a:r>
              <a:rPr lang="cs-CZ" sz="2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defTabSz="1219170">
              <a:defRPr/>
            </a:pPr>
            <a:r>
              <a:rPr lang="cs-CZ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cs-CZ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ejčastější, cca </a:t>
            </a:r>
            <a:r>
              <a:rPr lang="cs-CZ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1/3 </a:t>
            </a:r>
            <a:r>
              <a:rPr lang="cs-CZ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diabetiků</a:t>
            </a:r>
            <a:endParaRPr lang="cs-CZ" sz="24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defTabSz="1219170">
              <a:buNone/>
              <a:defRPr/>
            </a:pPr>
            <a:endParaRPr lang="cs-CZ" sz="2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defTabSz="1219170">
              <a:buNone/>
              <a:defRPr/>
            </a:pPr>
            <a:r>
              <a:rPr lang="cs-CZ" sz="2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Asymptomatická forma</a:t>
            </a:r>
            <a:r>
              <a:rPr lang="cs-CZ" sz="2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cs-CZ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až </a:t>
            </a:r>
            <a:r>
              <a:rPr lang="cs-CZ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cs-CZ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50 % </a:t>
            </a:r>
            <a:endParaRPr lang="cs-CZ" sz="26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1219170">
              <a:defRPr/>
            </a:pPr>
            <a:r>
              <a:rPr lang="cs-CZ" sz="24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↑</a:t>
            </a:r>
            <a:r>
              <a:rPr lang="cs-CZ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riziko ulcerace </a:t>
            </a:r>
            <a:r>
              <a:rPr lang="cs-CZ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amputace </a:t>
            </a:r>
            <a:r>
              <a:rPr lang="cs-CZ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(ekonomická nákladovost)</a:t>
            </a:r>
          </a:p>
          <a:p>
            <a:pPr defTabSz="1219170">
              <a:defRPr/>
            </a:pPr>
            <a:r>
              <a:rPr lang="cs-CZ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diabetik </a:t>
            </a:r>
            <a:r>
              <a:rPr lang="cs-CZ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 amputaci </a:t>
            </a:r>
            <a:r>
              <a:rPr lang="cs-CZ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DK: mortalita jednoletá 10-50 %, pětiletá 30-80 %</a:t>
            </a:r>
            <a:endParaRPr lang="cs-CZ" sz="2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defTabSz="1219170">
              <a:buNone/>
              <a:defRPr/>
            </a:pPr>
            <a:endParaRPr lang="cs-CZ" sz="2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defTabSz="1219170">
              <a:buNone/>
              <a:defRPr/>
            </a:pPr>
            <a:r>
              <a:rPr lang="cs-CZ" sz="2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Neuropatická bolest</a:t>
            </a:r>
            <a:r>
              <a:rPr lang="cs-CZ" sz="2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až u 25 % </a:t>
            </a:r>
            <a:r>
              <a:rPr lang="cs-CZ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osob s </a:t>
            </a:r>
            <a:r>
              <a:rPr lang="cs-CZ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DM</a:t>
            </a:r>
          </a:p>
          <a:p>
            <a:pPr defTabSz="1219170">
              <a:defRPr/>
            </a:pPr>
            <a:r>
              <a:rPr lang="cs-CZ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chronická </a:t>
            </a:r>
            <a:r>
              <a:rPr lang="cs-CZ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bolest - vliv na kvalitu života (</a:t>
            </a:r>
            <a:r>
              <a:rPr lang="cs-CZ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včetně např. </a:t>
            </a:r>
            <a:r>
              <a:rPr lang="cs-CZ" sz="2400" dirty="0" smtClean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↑</a:t>
            </a:r>
            <a:r>
              <a:rPr lang="cs-CZ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nezaměstnanosti)</a:t>
            </a:r>
          </a:p>
          <a:p>
            <a:pPr defTabSz="1219170">
              <a:defRPr/>
            </a:pPr>
            <a:r>
              <a:rPr lang="cs-CZ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asociace </a:t>
            </a:r>
            <a:r>
              <a:rPr lang="cs-CZ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 </a:t>
            </a:r>
            <a:r>
              <a:rPr lang="cs-CZ" sz="24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anxietou</a:t>
            </a:r>
            <a:r>
              <a:rPr lang="cs-CZ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depresí, </a:t>
            </a:r>
            <a:r>
              <a:rPr lang="cs-CZ" sz="2400" dirty="0">
                <a:solidFill>
                  <a:prstClr val="black"/>
                </a:solidFill>
                <a:ea typeface="Tahoma" panose="020B0604030504040204" pitchFamily="34" charset="0"/>
                <a:cs typeface="Tahoma" panose="020B0604030504040204" pitchFamily="34" charset="0"/>
              </a:rPr>
              <a:t>↑ </a:t>
            </a:r>
            <a:r>
              <a:rPr lang="cs-CZ" sz="24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desetiletou </a:t>
            </a:r>
            <a:r>
              <a:rPr lang="cs-CZ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mortalitou</a:t>
            </a:r>
          </a:p>
          <a:p>
            <a:pPr marL="0" indent="0" defTabSz="1219170">
              <a:buNone/>
              <a:defRPr/>
            </a:pPr>
            <a:endParaRPr lang="cs-CZ" sz="26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defTabSz="1219170">
              <a:buNone/>
              <a:defRPr/>
            </a:pPr>
            <a:endParaRPr lang="cs-CZ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Přímá spojnice 7"/>
          <p:cNvCxnSpPr/>
          <p:nvPr/>
        </p:nvCxnSpPr>
        <p:spPr>
          <a:xfrm>
            <a:off x="527377" y="800114"/>
            <a:ext cx="11041227" cy="0"/>
          </a:xfrm>
          <a:prstGeom prst="line">
            <a:avLst/>
          </a:prstGeom>
          <a:ln w="19050">
            <a:solidFill>
              <a:srgbClr val="FF505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431366" y="215339"/>
            <a:ext cx="11233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cs-CZ" sz="3200" dirty="0" smtClean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Neuropatie - formy</a:t>
            </a:r>
            <a:endParaRPr lang="cs-CZ" sz="3200" b="1" dirty="0">
              <a:solidFill>
                <a:srgbClr val="FF505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552450" y="6457890"/>
            <a:ext cx="116395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Diabetic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Neuropathy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: A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Position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Statement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 by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the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American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 Diabetes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Association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. Diabetes Care 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2017;40:136-154</a:t>
            </a:r>
          </a:p>
          <a:p>
            <a:pPr algn="r"/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</a:rPr>
              <a:t>Burgess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</a:rPr>
              <a:t> et al. </a:t>
            </a:r>
            <a:r>
              <a:rPr lang="en-GB" sz="1000" i="1" dirty="0">
                <a:solidFill>
                  <a:schemeClr val="bg1">
                    <a:lumMod val="65000"/>
                  </a:schemeClr>
                </a:solidFill>
              </a:rPr>
              <a:t>Early Detection of Diabetic Peripheral Neuropathy: A Focus on Small Nerve Fibres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</a:rPr>
              <a:t>.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</a:rPr>
              <a:t>Diagnostics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</a:rPr>
              <a:t> 2021, 11, 165. https://doi.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org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/10.3390/diagnostics11020165</a:t>
            </a:r>
            <a:endParaRPr lang="cs-CZ" sz="1000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82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Přímá spojnice 7"/>
          <p:cNvCxnSpPr/>
          <p:nvPr/>
        </p:nvCxnSpPr>
        <p:spPr>
          <a:xfrm>
            <a:off x="527377" y="800114"/>
            <a:ext cx="11041227" cy="0"/>
          </a:xfrm>
          <a:prstGeom prst="line">
            <a:avLst/>
          </a:prstGeom>
          <a:ln w="19050">
            <a:solidFill>
              <a:srgbClr val="FF505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431366" y="215339"/>
            <a:ext cx="11233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cs-CZ" sz="3200" dirty="0" smtClean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Periferní neuropatie </a:t>
            </a:r>
            <a:r>
              <a:rPr lang="cs-CZ" sz="3200" dirty="0" smtClean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je asociována se zvýšenou mortalitou</a:t>
            </a:r>
            <a:endParaRPr lang="cs-CZ" sz="3200" b="1" dirty="0">
              <a:solidFill>
                <a:srgbClr val="FF505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552450" y="6611779"/>
            <a:ext cx="116395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Hicks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et al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GB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Peripheral Neuropathy and All-Cause and Cardiovascular Mortality in US </a:t>
            </a:r>
            <a:r>
              <a:rPr lang="en-GB" sz="1000" i="1" dirty="0" smtClean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Adults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. Ann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Intern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Med. 2021 </a:t>
            </a:r>
            <a:r>
              <a:rPr lang="cs-CZ" sz="1000" i="1" dirty="0" err="1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February</a:t>
            </a:r>
            <a:r>
              <a:rPr lang="cs-CZ" sz="1000" i="1" dirty="0">
                <a:solidFill>
                  <a:schemeClr val="bg1">
                    <a:lumMod val="6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 ; 174(2): 167–174. doi:10.7326/M20-1340</a:t>
            </a:r>
            <a:endParaRPr lang="cs-CZ" sz="1000" i="1" dirty="0">
              <a:solidFill>
                <a:schemeClr val="bg1">
                  <a:lumMod val="6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32194" t="26210" r="7385" b="16842"/>
          <a:stretch/>
        </p:blipFill>
        <p:spPr>
          <a:xfrm>
            <a:off x="1616755" y="1074879"/>
            <a:ext cx="8862470" cy="4698559"/>
          </a:xfrm>
          <a:prstGeom prst="rect">
            <a:avLst/>
          </a:prstGeom>
        </p:spPr>
      </p:pic>
      <p:sp>
        <p:nvSpPr>
          <p:cNvPr id="12" name="Content Placeholder 3"/>
          <p:cNvSpPr txBox="1">
            <a:spLocks/>
          </p:cNvSpPr>
          <p:nvPr/>
        </p:nvSpPr>
        <p:spPr>
          <a:xfrm>
            <a:off x="1410494" y="5977165"/>
            <a:ext cx="9274991" cy="430887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buNone/>
              <a:defRPr/>
            </a:pPr>
            <a:r>
              <a:rPr lang="cs-CZ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USA - 7116 dospělých osob, testovaných 10g </a:t>
            </a:r>
            <a:r>
              <a:rPr lang="cs-CZ" sz="2000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monofilamentem</a:t>
            </a:r>
            <a:r>
              <a:rPr lang="cs-CZ" sz="20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 přítomnost PN</a:t>
            </a:r>
            <a:endParaRPr lang="cs-CZ" sz="20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34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/>
          <p:cNvSpPr txBox="1">
            <a:spLocks/>
          </p:cNvSpPr>
          <p:nvPr/>
        </p:nvSpPr>
        <p:spPr>
          <a:xfrm>
            <a:off x="527377" y="1160409"/>
            <a:ext cx="10945216" cy="2051331"/>
          </a:xfrm>
          <a:prstGeom prst="rect">
            <a:avLst/>
          </a:prstGeom>
        </p:spPr>
        <p:txBody>
          <a:bodyPr vert="horz" wrap="square" lIns="121920" tIns="60960" rIns="121920" bIns="6096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lnSpc>
                <a:spcPct val="125000"/>
              </a:lnSpc>
              <a:buNone/>
              <a:defRPr/>
            </a:pPr>
            <a:r>
              <a:rPr lang="cs-CZ" sz="2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Anamnéza - symptomy neuropatie</a:t>
            </a:r>
            <a:endParaRPr lang="cs-CZ" sz="2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1219170">
              <a:lnSpc>
                <a:spcPct val="125000"/>
              </a:lnSpc>
              <a:defRPr/>
            </a:pPr>
            <a:r>
              <a:rPr lang="cs-CZ" sz="2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bolest</a:t>
            </a:r>
          </a:p>
          <a:p>
            <a:pPr defTabSz="1219170">
              <a:lnSpc>
                <a:spcPct val="125000"/>
              </a:lnSpc>
              <a:defRPr/>
            </a:pPr>
            <a:r>
              <a:rPr lang="cs-CZ" sz="260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nebolestivé symptomy – necitlivost, parestezie, nestabilita, pády …</a:t>
            </a:r>
            <a:endParaRPr lang="cs-CZ" sz="2600" dirty="0" smtClean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defTabSz="1219170">
              <a:lnSpc>
                <a:spcPct val="125000"/>
              </a:lnSpc>
              <a:buNone/>
              <a:defRPr/>
            </a:pPr>
            <a:endParaRPr lang="cs-CZ" sz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Přímá spojnice 7"/>
          <p:cNvCxnSpPr/>
          <p:nvPr/>
        </p:nvCxnSpPr>
        <p:spPr>
          <a:xfrm>
            <a:off x="6345838" y="-1375036"/>
            <a:ext cx="1871876" cy="0"/>
          </a:xfrm>
          <a:prstGeom prst="line">
            <a:avLst/>
          </a:prstGeom>
          <a:ln w="19050">
            <a:solidFill>
              <a:srgbClr val="FF505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431366" y="215339"/>
            <a:ext cx="11233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cs-CZ" sz="3200" dirty="0" smtClean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Diagnostika DSPN</a:t>
            </a:r>
            <a:endParaRPr lang="cs-CZ" sz="3200" b="1" dirty="0">
              <a:solidFill>
                <a:srgbClr val="FF505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552450" y="6457890"/>
            <a:ext cx="116395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Screening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diagnosis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 and management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of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diabetic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sensorimotor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polyneuropathy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 in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clinical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practice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: International expert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consensus</a:t>
            </a:r>
            <a:r>
              <a:rPr lang="cs-CZ" sz="1000" i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sz="1000" i="1" dirty="0" err="1" smtClean="0">
                <a:solidFill>
                  <a:schemeClr val="bg1">
                    <a:lumMod val="65000"/>
                  </a:schemeClr>
                </a:solidFill>
              </a:rPr>
              <a:t>recommendations</a:t>
            </a:r>
            <a:endParaRPr lang="cs-CZ" sz="1000" i="1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r"/>
            <a:r>
              <a:rPr lang="cs-CZ" sz="1000" i="1" dirty="0">
                <a:solidFill>
                  <a:schemeClr val="bg1">
                    <a:lumMod val="65000"/>
                  </a:schemeClr>
                </a:solidFill>
              </a:rPr>
              <a:t>Obrázek: https://www.health.harvard.edu/pain/the-pain-of-measuring-pain</a:t>
            </a:r>
            <a:endParaRPr lang="cs-CZ" sz="10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26" name="Picture 2" descr="n1218f1620725796558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685" y="3283707"/>
            <a:ext cx="4431447" cy="265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892" y="3283707"/>
            <a:ext cx="3497198" cy="2322766"/>
          </a:xfrm>
          <a:prstGeom prst="rect">
            <a:avLst/>
          </a:prstGeom>
        </p:spPr>
      </p:pic>
      <p:cxnSp>
        <p:nvCxnSpPr>
          <p:cNvPr id="12" name="Přímá spojnice 11"/>
          <p:cNvCxnSpPr/>
          <p:nvPr/>
        </p:nvCxnSpPr>
        <p:spPr>
          <a:xfrm>
            <a:off x="527377" y="800114"/>
            <a:ext cx="11041227" cy="0"/>
          </a:xfrm>
          <a:prstGeom prst="line">
            <a:avLst/>
          </a:prstGeom>
          <a:ln w="19050">
            <a:solidFill>
              <a:srgbClr val="FF505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358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8940</TotalTime>
  <Words>1607</Words>
  <Application>Microsoft Office PowerPoint</Application>
  <PresentationFormat>Širokoúhlá obrazovka</PresentationFormat>
  <Paragraphs>279</Paragraphs>
  <Slides>32</Slides>
  <Notes>31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Tahoma</vt:lpstr>
      <vt:lpstr>Trebuchet MS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KoKr</dc:creator>
  <cp:lastModifiedBy>HP</cp:lastModifiedBy>
  <cp:revision>492</cp:revision>
  <dcterms:created xsi:type="dcterms:W3CDTF">2019-04-16T00:31:55Z</dcterms:created>
  <dcterms:modified xsi:type="dcterms:W3CDTF">2023-05-25T02:41:49Z</dcterms:modified>
</cp:coreProperties>
</file>