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98" r:id="rId2"/>
    <p:sldId id="399" r:id="rId3"/>
    <p:sldId id="342" r:id="rId4"/>
    <p:sldId id="311" r:id="rId5"/>
    <p:sldId id="368" r:id="rId6"/>
    <p:sldId id="401" r:id="rId7"/>
    <p:sldId id="402" r:id="rId8"/>
    <p:sldId id="346" r:id="rId9"/>
    <p:sldId id="312" r:id="rId10"/>
    <p:sldId id="350" r:id="rId11"/>
    <p:sldId id="393" r:id="rId12"/>
    <p:sldId id="377" r:id="rId13"/>
    <p:sldId id="394" r:id="rId14"/>
    <p:sldId id="395" r:id="rId15"/>
    <p:sldId id="396" r:id="rId16"/>
    <p:sldId id="397" r:id="rId17"/>
    <p:sldId id="403" r:id="rId18"/>
    <p:sldId id="371" r:id="rId19"/>
    <p:sldId id="404" r:id="rId20"/>
    <p:sldId id="431" r:id="rId21"/>
    <p:sldId id="432" r:id="rId22"/>
    <p:sldId id="433" r:id="rId23"/>
    <p:sldId id="429" r:id="rId24"/>
    <p:sldId id="420" r:id="rId25"/>
    <p:sldId id="423" r:id="rId26"/>
    <p:sldId id="427" r:id="rId27"/>
    <p:sldId id="353" r:id="rId28"/>
    <p:sldId id="418" r:id="rId29"/>
  </p:sldIdLst>
  <p:sldSz cx="9144000" cy="6858000" type="screen4x3"/>
  <p:notesSz cx="6761163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arina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CCFFCC"/>
    <a:srgbClr val="FFFF00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41" autoAdjust="0"/>
  </p:normalViewPr>
  <p:slideViewPr>
    <p:cSldViewPr>
      <p:cViewPr>
        <p:scale>
          <a:sx n="100" d="100"/>
          <a:sy n="100" d="100"/>
        </p:scale>
        <p:origin x="-194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aloha%20stary%20disk%2023.1.15\My%20Documents\MED%20PED\Hotove%20databazy%20-%20k&#318;u&#269;%20doplnen&#233;27.01.2011\Probandi%20Vyhodn%203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aloha%20stary%20disk%2023.1.15\My%20Documents\MED%20PED\Hotove%20databazy%20-%20k&#318;u&#269;%20doplnen&#233;27.01.2011\Probandi%20Vyhodn%203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aloha%20stary%20disk%2023.1.15\My%20Documents\MED%20PED\Hotove%20databazy%20-%20k&#318;u&#269;%20doplnen&#233;27.01.2011\Probandi%20Vyhodn%203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Zaloha%20stary%20disk%2023.1.15\My%20Documents\MED%20PED\Hotove%20databazy%20-%20k&#318;u&#269;%20doplnen&#233;27.01.2011\Probandi%20Vyhodn%203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'Kruskal-Wallis (1)'!$B$7:$E$7</c:f>
              <c:strCache>
                <c:ptCount val="4"/>
                <c:pt idx="0">
                  <c:v>APOB</c:v>
                </c:pt>
                <c:pt idx="1">
                  <c:v>LDLR</c:v>
                </c:pt>
                <c:pt idx="2">
                  <c:v>NEGAT</c:v>
                </c:pt>
                <c:pt idx="3">
                  <c:v>ND</c:v>
                </c:pt>
              </c:strCache>
            </c:strRef>
          </c:cat>
          <c:val>
            <c:numRef>
              <c:f>'Kruskal-Wallis (1)'!$B$9:$E$9</c:f>
              <c:numCache>
                <c:formatCode>General</c:formatCode>
                <c:ptCount val="4"/>
                <c:pt idx="0">
                  <c:v>7.87</c:v>
                </c:pt>
                <c:pt idx="1">
                  <c:v>8.8500000000000068</c:v>
                </c:pt>
                <c:pt idx="2">
                  <c:v>8.2550000000000008</c:v>
                </c:pt>
                <c:pt idx="3">
                  <c:v>7.8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(1)'!$B$10:$E$10</c:f>
              <c:numCache>
                <c:formatCode>0.000</c:formatCode>
                <c:ptCount val="4"/>
                <c:pt idx="0">
                  <c:v>8.498018793826903</c:v>
                </c:pt>
                <c:pt idx="1">
                  <c:v>9.4072113644277309</c:v>
                </c:pt>
                <c:pt idx="2">
                  <c:v>8.5</c:v>
                </c:pt>
                <c:pt idx="3">
                  <c:v>8.16515249189165</c:v>
                </c:pt>
              </c:numCache>
            </c:numRef>
          </c:val>
          <c:smooth val="0"/>
        </c:ser>
        <c:ser>
          <c:idx val="2"/>
          <c:order val="2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(1)'!$B$11:$E$11</c:f>
              <c:numCache>
                <c:formatCode>0.000</c:formatCode>
                <c:ptCount val="4"/>
                <c:pt idx="0">
                  <c:v>7.0538684432116714</c:v>
                </c:pt>
                <c:pt idx="1">
                  <c:v>8.3978863557227115</c:v>
                </c:pt>
                <c:pt idx="2">
                  <c:v>8.0750958198979781</c:v>
                </c:pt>
                <c:pt idx="3">
                  <c:v>7.5248475081083344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94305280"/>
        <c:axId val="82654848"/>
      </c:stockChart>
      <c:catAx>
        <c:axId val="9430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82654848"/>
        <c:crossesAt val="6.9362012971508653"/>
        <c:auto val="1"/>
        <c:lblAlgn val="ctr"/>
        <c:lblOffset val="100"/>
        <c:noMultiLvlLbl val="0"/>
      </c:catAx>
      <c:valAx>
        <c:axId val="82654848"/>
        <c:scaling>
          <c:orientation val="minMax"/>
          <c:min val="6.9362012971508653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mmol/l</a:t>
                </a:r>
              </a:p>
            </c:rich>
          </c:tx>
          <c:layout/>
          <c:overlay val="0"/>
        </c:title>
        <c:numFmt formatCode="0.00" sourceLinked="0"/>
        <c:majorTickMark val="out"/>
        <c:minorTickMark val="none"/>
        <c:tickLblPos val="nextTo"/>
        <c:crossAx val="94305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'Kruskal-Wallis (2)'!$B$7:$E$7</c:f>
              <c:strCache>
                <c:ptCount val="4"/>
                <c:pt idx="0">
                  <c:v>APOB</c:v>
                </c:pt>
                <c:pt idx="1">
                  <c:v>LDLR</c:v>
                </c:pt>
                <c:pt idx="2">
                  <c:v>NEGAT</c:v>
                </c:pt>
                <c:pt idx="3">
                  <c:v>ND</c:v>
                </c:pt>
              </c:strCache>
            </c:strRef>
          </c:cat>
          <c:val>
            <c:numRef>
              <c:f>'Kruskal-Wallis (2)'!$B$9:$E$9</c:f>
              <c:numCache>
                <c:formatCode>General</c:formatCode>
                <c:ptCount val="4"/>
                <c:pt idx="0">
                  <c:v>5.64</c:v>
                </c:pt>
                <c:pt idx="1">
                  <c:v>6.59</c:v>
                </c:pt>
                <c:pt idx="2">
                  <c:v>5.8900000000000006</c:v>
                </c:pt>
                <c:pt idx="3">
                  <c:v>5.26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(2)'!$B$10:$E$10</c:f>
              <c:numCache>
                <c:formatCode>0</c:formatCode>
                <c:ptCount val="4"/>
                <c:pt idx="0" formatCode="0.000">
                  <c:v>6.14830070123051</c:v>
                </c:pt>
                <c:pt idx="1">
                  <c:v>7</c:v>
                </c:pt>
                <c:pt idx="2">
                  <c:v>6</c:v>
                </c:pt>
                <c:pt idx="3" formatCode="0.000">
                  <c:v>5.6655666272837379</c:v>
                </c:pt>
              </c:numCache>
            </c:numRef>
          </c:val>
          <c:smooth val="0"/>
        </c:ser>
        <c:ser>
          <c:idx val="2"/>
          <c:order val="2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(2)'!$B$11:$E$11</c:f>
              <c:numCache>
                <c:formatCode>0.000</c:formatCode>
                <c:ptCount val="4"/>
                <c:pt idx="0">
                  <c:v>5.0119812061730773</c:v>
                </c:pt>
                <c:pt idx="1">
                  <c:v>6.35</c:v>
                </c:pt>
                <c:pt idx="2">
                  <c:v>5.5489093081187146</c:v>
                </c:pt>
                <c:pt idx="3">
                  <c:v>5.0316500590743845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39390720"/>
        <c:axId val="82655424"/>
      </c:stockChart>
      <c:catAx>
        <c:axId val="39390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82655424"/>
        <c:crossesAt val="4.9125802664817231"/>
        <c:auto val="1"/>
        <c:lblAlgn val="ctr"/>
        <c:lblOffset val="100"/>
        <c:noMultiLvlLbl val="0"/>
      </c:catAx>
      <c:valAx>
        <c:axId val="82655424"/>
        <c:scaling>
          <c:orientation val="minMax"/>
          <c:min val="4.912580266481723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mmol/l</a:t>
                </a:r>
              </a:p>
            </c:rich>
          </c:tx>
          <c:layout>
            <c:manualLayout>
              <c:xMode val="edge"/>
              <c:yMode val="edge"/>
              <c:x val="5.5671537926235476E-3"/>
              <c:y val="0.39020291647834082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crossAx val="39390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'Kruskal-Wallis (3)'!$B$7:$E$7</c:f>
              <c:strCache>
                <c:ptCount val="4"/>
                <c:pt idx="0">
                  <c:v>APOB</c:v>
                </c:pt>
                <c:pt idx="1">
                  <c:v>LDLR</c:v>
                </c:pt>
                <c:pt idx="2">
                  <c:v>NEGAT</c:v>
                </c:pt>
                <c:pt idx="3">
                  <c:v>ND</c:v>
                </c:pt>
              </c:strCache>
            </c:strRef>
          </c:cat>
          <c:val>
            <c:numRef>
              <c:f>'Kruskal-Wallis (3)'!$B$9:$E$9</c:f>
              <c:numCache>
                <c:formatCode>General</c:formatCode>
                <c:ptCount val="4"/>
                <c:pt idx="0">
                  <c:v>1.51</c:v>
                </c:pt>
                <c:pt idx="1">
                  <c:v>1.4</c:v>
                </c:pt>
                <c:pt idx="2">
                  <c:v>1.5</c:v>
                </c:pt>
                <c:pt idx="3">
                  <c:v>1.47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(3)'!$B$10:$E$10</c:f>
              <c:numCache>
                <c:formatCode>0.000</c:formatCode>
                <c:ptCount val="4"/>
                <c:pt idx="0">
                  <c:v>1.6751970850554698</c:v>
                </c:pt>
                <c:pt idx="1">
                  <c:v>1.4751957752373079</c:v>
                </c:pt>
                <c:pt idx="2">
                  <c:v>1.61</c:v>
                </c:pt>
                <c:pt idx="3">
                  <c:v>1.54</c:v>
                </c:pt>
              </c:numCache>
            </c:numRef>
          </c:val>
          <c:smooth val="0"/>
        </c:ser>
        <c:ser>
          <c:idx val="2"/>
          <c:order val="2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(3)'!$B$11:$E$11</c:f>
              <c:numCache>
                <c:formatCode>0.000</c:formatCode>
                <c:ptCount val="4"/>
                <c:pt idx="0">
                  <c:v>1.42</c:v>
                </c:pt>
                <c:pt idx="1">
                  <c:v>1.3</c:v>
                </c:pt>
                <c:pt idx="2">
                  <c:v>1.4582237668235405</c:v>
                </c:pt>
                <c:pt idx="3">
                  <c:v>1.3696578438082665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39757312"/>
        <c:axId val="82656576"/>
      </c:stockChart>
      <c:catAx>
        <c:axId val="3975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82656576"/>
        <c:crossesAt val="1.2812401457472264"/>
        <c:auto val="1"/>
        <c:lblAlgn val="ctr"/>
        <c:lblOffset val="100"/>
        <c:noMultiLvlLbl val="0"/>
      </c:catAx>
      <c:valAx>
        <c:axId val="82656576"/>
        <c:scaling>
          <c:orientation val="minMax"/>
          <c:min val="1.281240145747226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mmol/l</a:t>
                </a:r>
              </a:p>
            </c:rich>
          </c:tx>
          <c:layout>
            <c:manualLayout>
              <c:xMode val="edge"/>
              <c:yMode val="edge"/>
              <c:x val="1.1299435028248589E-2"/>
              <c:y val="0.38919851481979489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crossAx val="39757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'Kruskal-Wallis (4)'!$B$7:$E$7</c:f>
              <c:strCache>
                <c:ptCount val="4"/>
                <c:pt idx="0">
                  <c:v>APOB</c:v>
                </c:pt>
                <c:pt idx="1">
                  <c:v>LDLR</c:v>
                </c:pt>
                <c:pt idx="2">
                  <c:v>NEGAT</c:v>
                </c:pt>
                <c:pt idx="3">
                  <c:v>ND</c:v>
                </c:pt>
              </c:strCache>
            </c:strRef>
          </c:cat>
          <c:val>
            <c:numRef>
              <c:f>'Kruskal-Wallis (4)'!$B$9:$E$9</c:f>
              <c:numCache>
                <c:formatCode>General</c:formatCode>
                <c:ptCount val="4"/>
                <c:pt idx="0">
                  <c:v>0.98</c:v>
                </c:pt>
                <c:pt idx="1">
                  <c:v>1.21</c:v>
                </c:pt>
                <c:pt idx="2">
                  <c:v>1.6</c:v>
                </c:pt>
                <c:pt idx="3">
                  <c:v>1.7649999999999963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(4)'!$B$10:$E$10</c:f>
              <c:numCache>
                <c:formatCode>0.000</c:formatCode>
                <c:ptCount val="4"/>
                <c:pt idx="0">
                  <c:v>1.1455912551664047</c:v>
                </c:pt>
                <c:pt idx="1">
                  <c:v>1.4407831009492462</c:v>
                </c:pt>
                <c:pt idx="2">
                  <c:v>1.758252772014564</c:v>
                </c:pt>
                <c:pt idx="3">
                  <c:v>2.0060922178578675</c:v>
                </c:pt>
              </c:numCache>
            </c:numRef>
          </c:val>
          <c:smooth val="0"/>
        </c:ser>
        <c:ser>
          <c:idx val="2"/>
          <c:order val="2"/>
          <c:spPr>
            <a:ln w="25400">
              <a:noFill/>
            </a:ln>
            <a:effectLst/>
          </c:spPr>
          <c:marker>
            <c:symbol val="dash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'Kruskal-Wallis (4)'!$B$11:$E$11</c:f>
              <c:numCache>
                <c:formatCode>0.000</c:formatCode>
                <c:ptCount val="4"/>
                <c:pt idx="0" formatCode="0.000000">
                  <c:v>0.89653527662968868</c:v>
                </c:pt>
                <c:pt idx="1">
                  <c:v>1.1399999999999959</c:v>
                </c:pt>
                <c:pt idx="2">
                  <c:v>1.4634944559708674</c:v>
                </c:pt>
                <c:pt idx="3">
                  <c:v>1.4858616732131913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39833088"/>
        <c:axId val="39334400"/>
      </c:stockChart>
      <c:catAx>
        <c:axId val="39833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39334400"/>
        <c:crossesAt val="0.84105742956827956"/>
        <c:auto val="1"/>
        <c:lblAlgn val="ctr"/>
        <c:lblOffset val="100"/>
        <c:noMultiLvlLbl val="0"/>
      </c:catAx>
      <c:valAx>
        <c:axId val="39334400"/>
        <c:scaling>
          <c:orientation val="minMax"/>
          <c:min val="0.8410574295682795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mmol/l</a:t>
                </a:r>
              </a:p>
            </c:rich>
          </c:tx>
          <c:layout>
            <c:manualLayout>
              <c:xMode val="edge"/>
              <c:yMode val="edge"/>
              <c:x val="1.4587892049598835E-2"/>
              <c:y val="0.39215776069534464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crossAx val="39833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87852C3-EA98-4672-BCAC-907D6DCF2EF1}" type="datetimeFigureOut">
              <a:rPr lang="sk-SK"/>
              <a:pPr>
                <a:defRPr/>
              </a:pPr>
              <a:t>14. 10. 2019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E9C7238-0151-4B59-8EA7-D5F8FA944AA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302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22813"/>
            <a:ext cx="495776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56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762A005-68E0-4301-9CDC-9AA82FAE6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237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87CBC-3192-487B-BB62-095AF49C166E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k-SK" dirty="0" smtClean="0"/>
              <a:t>Tento systém starostlivosti vznikol na základe výsledkov a skúseností z pilotného projektu , ktorý sa organizoval v r. 2003 </a:t>
            </a:r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Haralambos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K </a:t>
            </a:r>
            <a:r>
              <a:rPr lang="sk-SK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et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al.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Clinical experience of scoring criteria for Familial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Hypercholesterolaemia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(FH) genetic testing in Wales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sk-SK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Atherosclerosis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240 (2015) 190-196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A005-68E0-4301-9CDC-9AA82FAE643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01947-78A3-4DF2-853A-9A87AF7EE938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k-SK" smtClean="0"/>
              <a:t>This table summarises number of diagnosed FH and  FDB</a:t>
            </a:r>
          </a:p>
          <a:p>
            <a:pPr eaLnBrk="1" hangingPunct="1"/>
            <a:r>
              <a:rPr lang="sk-SK" smtClean="0"/>
              <a:t>When estimating the prevalence of FH phenotype of 1:500, 6,1% of all hFH are diagnosed in Slovakia and 14 % in Czech R.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These data are gathered by very similar system both in Slovakia and CZR.</a:t>
            </a: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sk-SK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They are based on </a:t>
            </a:r>
            <a:r>
              <a:rPr lang="en-US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LDL </a:t>
            </a:r>
            <a:r>
              <a:rPr lang="sk-SK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evels and </a:t>
            </a:r>
            <a:r>
              <a:rPr lang="sk-SK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amily </a:t>
            </a:r>
            <a:r>
              <a:rPr lang="sk-SK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i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istory</a:t>
            </a:r>
            <a:endParaRPr lang="en-GB" smtClean="0"/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FH Presentations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4" algn="just"/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Simon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Broome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takes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into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consideration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cholesterol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concentrations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clinical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characteristics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molecular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diagnosis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family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history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which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include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risk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of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fatal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CHD in FH.19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are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summarized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in Table 1. </a:t>
            </a:r>
          </a:p>
          <a:p>
            <a:pPr lvl="4" algn="just"/>
            <a:r>
              <a:rPr lang="cs-CZ" b="1" dirty="0" err="1" smtClean="0">
                <a:solidFill>
                  <a:srgbClr val="000000"/>
                </a:solidFill>
                <a:latin typeface="Adobe Jenson Pro" charset="0"/>
              </a:rPr>
              <a:t>According</a:t>
            </a:r>
            <a:r>
              <a:rPr lang="cs-CZ" b="1" dirty="0" smtClean="0">
                <a:solidFill>
                  <a:srgbClr val="000000"/>
                </a:solidFill>
                <a:latin typeface="Adobe Jenson Pro" charset="0"/>
              </a:rPr>
              <a:t> to </a:t>
            </a:r>
            <a:r>
              <a:rPr lang="cs-CZ" b="1" dirty="0" err="1" smtClean="0">
                <a:solidFill>
                  <a:srgbClr val="000000"/>
                </a:solidFill>
                <a:latin typeface="Adobe Jenson Pro" charset="0"/>
              </a:rPr>
              <a:t>this</a:t>
            </a:r>
            <a:r>
              <a:rPr lang="cs-CZ" b="1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Adobe Jenson Pro" charset="0"/>
              </a:rPr>
              <a:t>criterion</a:t>
            </a:r>
            <a:r>
              <a:rPr lang="cs-CZ" b="1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b="1" dirty="0" err="1" smtClean="0">
                <a:solidFill>
                  <a:srgbClr val="000000"/>
                </a:solidFill>
                <a:latin typeface="Adobe Jenson Pro" charset="0"/>
              </a:rPr>
              <a:t>definite</a:t>
            </a:r>
            <a:r>
              <a:rPr lang="cs-CZ" b="1" dirty="0" smtClean="0">
                <a:solidFill>
                  <a:srgbClr val="000000"/>
                </a:solidFill>
                <a:latin typeface="Adobe Jenson Pro" charset="0"/>
              </a:rPr>
              <a:t> FH </a:t>
            </a:r>
            <a:r>
              <a:rPr lang="cs-CZ" b="1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b="1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Adobe Jenson Pro" charset="0"/>
              </a:rPr>
              <a:t>defined</a:t>
            </a:r>
            <a:r>
              <a:rPr lang="cs-CZ" b="1" dirty="0" smtClean="0">
                <a:solidFill>
                  <a:srgbClr val="000000"/>
                </a:solidFill>
                <a:latin typeface="Adobe Jenson Pro" charset="0"/>
              </a:rPr>
              <a:t> as: </a:t>
            </a:r>
            <a:endParaRPr lang="cs-CZ" dirty="0" smtClean="0">
              <a:solidFill>
                <a:srgbClr val="000000"/>
              </a:solidFill>
              <a:latin typeface="Adobe Jenson Pro" charset="0"/>
            </a:endParaRPr>
          </a:p>
          <a:p>
            <a:pPr lvl="4" algn="just"/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set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out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in such a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fashion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that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can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easily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remembered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therefore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its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applicability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in a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day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-to-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day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lipid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clinic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easy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effective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4" algn="just"/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Dutch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for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diagnosis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of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FH are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modification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of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Simon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-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Broome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.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principal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reason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for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developing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Dutch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that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Simon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-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Broome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diagnoses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FH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based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on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personal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family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history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physical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examination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laboratory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findings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.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However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underlying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molecular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defect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of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FH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overlooked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in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Simon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-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Broome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. To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address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shortcoming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Dutch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introduce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a point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system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take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into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consideration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molecular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defect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of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FH.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are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represented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in Table 2. </a:t>
            </a:r>
          </a:p>
          <a:p>
            <a:pPr lvl="4" algn="just"/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In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Dutch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,22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points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take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into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consideration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family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history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of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hyperlipidemia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heart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disease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clinical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characteristics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such as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tendinous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xanthomata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elevated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LDL cholesterol,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/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identified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mutation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. A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total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point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score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of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greater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than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8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considered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"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definite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" FH, 6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–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8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"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probable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" FH,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and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3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–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5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is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"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possible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" FH. In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comparison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to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Simon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Broome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Dutch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criteria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requires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that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least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one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other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criterion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be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met in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addition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to </a:t>
            </a:r>
            <a:r>
              <a:rPr lang="cs-CZ" dirty="0" err="1" smtClean="0">
                <a:solidFill>
                  <a:srgbClr val="000000"/>
                </a:solidFill>
                <a:latin typeface="Adobe Jenson Pro" charset="0"/>
              </a:rPr>
              <a:t>molecular</a:t>
            </a:r>
            <a:r>
              <a:rPr lang="cs-CZ" dirty="0" smtClean="0">
                <a:solidFill>
                  <a:srgbClr val="000000"/>
                </a:solidFill>
                <a:latin typeface="Adobe Jenson Pro" charset="0"/>
              </a:rPr>
              <a:t> diagnosis.22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096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30C88-AEEF-4D7B-8B9D-92C2AC5A4AD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2551-1234-4BC4-ADEE-A988E52C1BD1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6235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200" i="1" dirty="0" err="1" smtClean="0">
                <a:solidFill>
                  <a:srgbClr val="FFFFFF"/>
                </a:solidFill>
              </a:rPr>
              <a:t>Grenkowitz</a:t>
            </a:r>
            <a:r>
              <a:rPr lang="sk-SK" sz="1200" i="1" dirty="0" smtClean="0">
                <a:solidFill>
                  <a:srgbClr val="FFFFFF"/>
                </a:solidFill>
              </a:rPr>
              <a:t> T </a:t>
            </a:r>
            <a:r>
              <a:rPr lang="sk-SK" sz="1200" i="1" dirty="0" err="1" smtClean="0">
                <a:solidFill>
                  <a:srgbClr val="FFFFFF"/>
                </a:solidFill>
              </a:rPr>
              <a:t>et</a:t>
            </a:r>
            <a:r>
              <a:rPr lang="sk-SK" sz="1200" i="1" dirty="0" smtClean="0">
                <a:solidFill>
                  <a:srgbClr val="FFFFFF"/>
                </a:solidFill>
              </a:rPr>
              <a:t> al. </a:t>
            </a:r>
            <a:r>
              <a:rPr lang="en-US" sz="1200" i="1" dirty="0" smtClean="0">
                <a:solidFill>
                  <a:srgbClr val="FFFFFF"/>
                </a:solidFill>
              </a:rPr>
              <a:t>Clinical characterization and mutation spectrum of German patients with familial hypercholesterolemia</a:t>
            </a:r>
            <a:r>
              <a:rPr lang="sk-SK" sz="1200" i="1" dirty="0" smtClean="0">
                <a:solidFill>
                  <a:srgbClr val="FFFFFF"/>
                </a:solidFill>
              </a:rPr>
              <a:t>. </a:t>
            </a:r>
            <a:r>
              <a:rPr lang="en-US" sz="1200" i="1" dirty="0" smtClean="0">
                <a:solidFill>
                  <a:srgbClr val="FFFFFF"/>
                </a:solidFill>
              </a:rPr>
              <a:t>Atherosclerosis</a:t>
            </a:r>
            <a:r>
              <a:rPr lang="en-US" sz="1200" dirty="0" smtClean="0">
                <a:solidFill>
                  <a:srgbClr val="FFFFFF"/>
                </a:solidFill>
              </a:rPr>
              <a:t> </a:t>
            </a:r>
            <a:r>
              <a:rPr lang="sk-SK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smtClean="0">
                <a:solidFill>
                  <a:srgbClr val="FFFFFF"/>
                </a:solidFill>
              </a:rPr>
              <a:t>Volume 253, Pages 88-93 (October 2016)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A005-68E0-4301-9CDC-9AA82FAE643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 FH patients younger than 40 years,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LDL-C level of 5.79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mmol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/l (224 mg/dl) and the diagnostic score of 5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points allowed to identify individuals with a high probability of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carrying an LDLR/APOB mutation. </a:t>
            </a:r>
            <a:endParaRPr lang="sk-SK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sk-SK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 subjects aged 40 years and</a:t>
            </a:r>
            <a:r>
              <a:rPr lang="sk-SK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older, the best cut-off point for LDL-C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levelwas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6.7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mmol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/l (259 mg/dl) and 7 points of the diagnostic score.</a:t>
            </a:r>
            <a:r>
              <a:rPr lang="sk-SK" dirty="0" smtClean="0"/>
              <a:t> </a:t>
            </a:r>
          </a:p>
          <a:p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b="1" dirty="0" err="1" smtClean="0"/>
              <a:t>threshold</a:t>
            </a:r>
            <a:r>
              <a:rPr lang="sk-SK" b="1" dirty="0" smtClean="0"/>
              <a:t> </a:t>
            </a:r>
            <a:r>
              <a:rPr lang="sk-SK" dirty="0" err="1" smtClean="0"/>
              <a:t>values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b="1" dirty="0" err="1" smtClean="0"/>
              <a:t>clinical</a:t>
            </a:r>
            <a:r>
              <a:rPr lang="sk-SK" b="1" dirty="0" smtClean="0"/>
              <a:t> </a:t>
            </a:r>
            <a:r>
              <a:rPr lang="sk-SK" b="1" dirty="0" err="1" smtClean="0"/>
              <a:t>diagnostic</a:t>
            </a:r>
            <a:r>
              <a:rPr lang="sk-SK" b="1" dirty="0" smtClean="0"/>
              <a:t> </a:t>
            </a:r>
            <a:r>
              <a:rPr lang="sk-SK" b="1" dirty="0" err="1" smtClean="0"/>
              <a:t>score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efficient</a:t>
            </a:r>
            <a:r>
              <a:rPr lang="sk-SK" dirty="0" smtClean="0"/>
              <a:t> </a:t>
            </a:r>
            <a:r>
              <a:rPr lang="sk-SK" dirty="0" err="1" smtClean="0"/>
              <a:t>selection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patients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genetic</a:t>
            </a:r>
            <a:r>
              <a:rPr lang="sk-SK" dirty="0" smtClean="0"/>
              <a:t> </a:t>
            </a:r>
            <a:r>
              <a:rPr lang="sk-SK" dirty="0" err="1" smtClean="0"/>
              <a:t>testing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were</a:t>
            </a:r>
            <a:r>
              <a:rPr lang="sk-SK" dirty="0" smtClean="0"/>
              <a:t> 5 </a:t>
            </a:r>
            <a:r>
              <a:rPr lang="sk-SK" dirty="0" err="1" smtClean="0"/>
              <a:t>points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individuals</a:t>
            </a:r>
            <a:r>
              <a:rPr lang="sk-SK" dirty="0" smtClean="0"/>
              <a:t> </a:t>
            </a:r>
            <a:r>
              <a:rPr lang="sk-SK" dirty="0" err="1" smtClean="0"/>
              <a:t>aged</a:t>
            </a:r>
            <a:r>
              <a:rPr lang="sk-SK" dirty="0" smtClean="0"/>
              <a:t> &lt;40 </a:t>
            </a:r>
            <a:r>
              <a:rPr lang="sk-SK" dirty="0" err="1" smtClean="0"/>
              <a:t>years</a:t>
            </a:r>
            <a:endParaRPr lang="sk-SK" dirty="0" smtClean="0"/>
          </a:p>
          <a:p>
            <a:r>
              <a:rPr lang="sk-SK" dirty="0" smtClean="0"/>
              <a:t>and </a:t>
            </a:r>
            <a:r>
              <a:rPr lang="sk-SK" b="1" dirty="0" smtClean="0"/>
              <a:t>7 </a:t>
            </a:r>
            <a:r>
              <a:rPr lang="sk-SK" b="1" dirty="0" err="1" smtClean="0"/>
              <a:t>points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individuals</a:t>
            </a:r>
            <a:r>
              <a:rPr lang="sk-SK" dirty="0" smtClean="0"/>
              <a:t> </a:t>
            </a:r>
            <a:r>
              <a:rPr lang="sk-SK" dirty="0" err="1" smtClean="0"/>
              <a:t>aged</a:t>
            </a:r>
            <a:r>
              <a:rPr lang="sk-SK" dirty="0" smtClean="0"/>
              <a:t> </a:t>
            </a:r>
            <a:r>
              <a:rPr lang="sk-SK" b="1" dirty="0" smtClean="0"/>
              <a:t>≥40 </a:t>
            </a:r>
            <a:r>
              <a:rPr lang="sk-SK" b="1" dirty="0" err="1" smtClean="0"/>
              <a:t>years</a:t>
            </a:r>
            <a:r>
              <a:rPr lang="sk-SK" dirty="0" smtClean="0"/>
              <a:t>, </a:t>
            </a:r>
            <a:r>
              <a:rPr lang="sk-SK" dirty="0" err="1" smtClean="0"/>
              <a:t>respectively</a:t>
            </a:r>
            <a:r>
              <a:rPr lang="sk-SK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202AD-EA03-4A26-AA85-C39FA781527F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554B-581B-466C-99CA-95E18B8F4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4E811-4F4E-4CF0-9553-91B0E6F89E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3DC9C-B889-4F25-9CC1-8834F26FC7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obrázok C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j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28F25-AF7A-4563-A16B-2811025CF7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0DC80-4002-4636-AAE3-3254B53C4D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F56D4-DC10-43C7-9CDB-561CF402F5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9E64-74DC-49E6-A511-72A5F4C90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41A33-F495-4589-998F-C05F2D0798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1437-71F7-44ED-A208-5D8839162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29A8A-1E71-447F-993F-B3FC8CC35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02934-3EE5-4BF0-A603-90A761250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C62F-E761-40B4-AFFE-F689AA8037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SK.MTB.14.09.01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9B46B65-C7AF-425C-820D-CDCF770D8A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714488"/>
            <a:ext cx="8786842" cy="2112967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</a:rPr>
            </a:br>
            <a:r>
              <a:rPr lang="sk-SK" sz="3200" b="1" dirty="0" err="1" smtClean="0">
                <a:solidFill>
                  <a:schemeClr val="accent1"/>
                </a:solidFill>
              </a:rPr>
              <a:t>Skórovacie</a:t>
            </a:r>
            <a:r>
              <a:rPr lang="sk-SK" sz="3200" b="1" dirty="0" smtClean="0">
                <a:solidFill>
                  <a:schemeClr val="accent1"/>
                </a:solidFill>
              </a:rPr>
              <a:t> systémy </a:t>
            </a:r>
            <a:br>
              <a:rPr lang="sk-SK" sz="3200" b="1" dirty="0" smtClean="0">
                <a:solidFill>
                  <a:schemeClr val="accent1"/>
                </a:solidFill>
              </a:rPr>
            </a:br>
            <a:r>
              <a:rPr lang="sk-SK" sz="3200" b="1" dirty="0" smtClean="0">
                <a:solidFill>
                  <a:schemeClr val="accent1"/>
                </a:solidFill>
              </a:rPr>
              <a:t>familiárnej </a:t>
            </a:r>
            <a:r>
              <a:rPr lang="sk-SK" sz="3200" b="1" dirty="0" err="1" smtClean="0">
                <a:solidFill>
                  <a:schemeClr val="accent1"/>
                </a:solidFill>
              </a:rPr>
              <a:t>hypercholesterolémie</a:t>
            </a:r>
            <a:r>
              <a:rPr lang="sk-SK" sz="3200" b="1" dirty="0" smtClean="0">
                <a:solidFill>
                  <a:schemeClr val="accent1"/>
                </a:solidFill>
              </a:rPr>
              <a:t> </a:t>
            </a:r>
            <a:br>
              <a:rPr lang="sk-SK" sz="3200" b="1" dirty="0" smtClean="0">
                <a:solidFill>
                  <a:schemeClr val="accent1"/>
                </a:solidFill>
              </a:rPr>
            </a:br>
            <a:r>
              <a:rPr lang="sk-SK" sz="3200" b="1" dirty="0" smtClean="0">
                <a:solidFill>
                  <a:schemeClr val="accent1"/>
                </a:solidFill>
              </a:rPr>
              <a:t>- </a:t>
            </a:r>
            <a:br>
              <a:rPr lang="sk-SK" sz="3200" b="1" dirty="0" smtClean="0">
                <a:solidFill>
                  <a:schemeClr val="accent1"/>
                </a:solidFill>
              </a:rPr>
            </a:br>
            <a:r>
              <a:rPr lang="sk-SK" sz="3200" b="1" dirty="0" smtClean="0">
                <a:solidFill>
                  <a:schemeClr val="accent1"/>
                </a:solidFill>
              </a:rPr>
              <a:t>čo ukazuje  </a:t>
            </a:r>
            <a:r>
              <a:rPr lang="sk-SK" sz="3200" b="1" dirty="0" err="1" smtClean="0">
                <a:solidFill>
                  <a:schemeClr val="accent1"/>
                </a:solidFill>
              </a:rPr>
              <a:t>MedPed</a:t>
            </a:r>
            <a:r>
              <a:rPr lang="sk-SK" sz="3200" b="1" dirty="0" smtClean="0">
                <a:solidFill>
                  <a:schemeClr val="accent1"/>
                </a:solidFill>
              </a:rPr>
              <a:t> FH Slovensko</a:t>
            </a:r>
            <a:br>
              <a:rPr lang="sk-SK" sz="3200" b="1" dirty="0" smtClean="0">
                <a:solidFill>
                  <a:schemeClr val="accent1"/>
                </a:solidFill>
              </a:rPr>
            </a:br>
            <a:r>
              <a:rPr lang="sk-SK" sz="3200" b="1" dirty="0" smtClean="0">
                <a:solidFill>
                  <a:schemeClr val="accent1"/>
                </a:solidFill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</a:rPr>
            </a:b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215370" cy="1752600"/>
          </a:xfrm>
        </p:spPr>
        <p:txBody>
          <a:bodyPr>
            <a:normAutofit/>
          </a:bodyPr>
          <a:lstStyle/>
          <a:p>
            <a:endParaRPr lang="sk-SK" sz="2400" b="1" i="1" dirty="0" smtClean="0">
              <a:solidFill>
                <a:schemeClr val="accent1"/>
              </a:solidFill>
            </a:endParaRPr>
          </a:p>
          <a:p>
            <a:endParaRPr lang="sk-SK" sz="2400" b="1" dirty="0" smtClean="0">
              <a:solidFill>
                <a:schemeClr val="accent1"/>
              </a:solidFill>
            </a:endParaRPr>
          </a:p>
          <a:p>
            <a:r>
              <a:rPr lang="sk-SK" sz="2400" b="1" dirty="0" smtClean="0">
                <a:solidFill>
                  <a:schemeClr val="accent1"/>
                </a:solidFill>
              </a:rPr>
              <a:t>Rašlová K., </a:t>
            </a:r>
            <a:r>
              <a:rPr lang="sk-SK" sz="2400" b="1" dirty="0" err="1" smtClean="0">
                <a:solidFill>
                  <a:schemeClr val="accent1"/>
                </a:solidFill>
              </a:rPr>
              <a:t>Klabník</a:t>
            </a:r>
            <a:r>
              <a:rPr lang="sk-SK" sz="2400" b="1" dirty="0" smtClean="0">
                <a:solidFill>
                  <a:schemeClr val="accent1"/>
                </a:solidFill>
              </a:rPr>
              <a:t> A., za projekt MED PED Slovensko</a:t>
            </a:r>
            <a:endParaRPr lang="sk-SK" sz="2400" b="1" dirty="0">
              <a:solidFill>
                <a:schemeClr val="accent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143108" y="635795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XXVI. Nové trendy v prevencií aterosklerózy,  7.-8.2.2018</a:t>
            </a:r>
            <a:endParaRPr lang="sk-S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428604"/>
          <a:ext cx="8229600" cy="599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5" imgW="6048277" imgH="5962680" progId="Excel.Sheet.8">
                  <p:embed/>
                </p:oleObj>
              </mc:Choice>
              <mc:Fallback>
                <p:oleObj name="Worksheet" r:id="rId5" imgW="6048277" imgH="596268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28604"/>
                        <a:ext cx="8229600" cy="599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28596" y="0"/>
            <a:ext cx="307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err="1">
                <a:latin typeface="Arial" pitchFamily="34" charset="0"/>
                <a:cs typeface="Arial" pitchFamily="34" charset="0"/>
              </a:rPr>
              <a:t>Čo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rodina – to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iná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mutácia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579656" y="6488668"/>
            <a:ext cx="4094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Vohnout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Wiener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 Klin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Wochenschrift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, 2016</a:t>
            </a:r>
            <a:endParaRPr lang="sk-SK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90" y="764630"/>
            <a:ext cx="9036620" cy="5040700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Zaujímalo nás ako sú charakterizovaní </a:t>
            </a:r>
            <a:r>
              <a:rPr lang="sk-SK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probandi</a:t>
            </a:r>
            <a:r>
              <a:rPr lang="sk-SK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k-SK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>1. s potvrdenou mutáciou v géne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apoB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(n=25)</a:t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>2. s potvrdenou mutáciou v géne LDL receptor (n=111)</a:t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>3. u ktorých sa nepotvrdila mutácia (n=244)</a:t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2800" dirty="0" smtClean="0"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latin typeface="Arial" pitchFamily="34" charset="0"/>
                <a:cs typeface="Arial" pitchFamily="34" charset="0"/>
              </a:rPr>
              <a:t>4. LDLR a MPLA nerobené (n=155) (ND)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566720" cy="1143000"/>
          </a:xfrm>
        </p:spPr>
        <p:txBody>
          <a:bodyPr/>
          <a:lstStyle/>
          <a:p>
            <a:r>
              <a:rPr lang="sk-SK" sz="3600" dirty="0" smtClean="0">
                <a:solidFill>
                  <a:schemeClr val="accent1"/>
                </a:solidFill>
                <a:cs typeface="Arial" pitchFamily="34" charset="0"/>
              </a:rPr>
              <a:t>Nebol rozdiel vo výskyte pozitívnej rodinnej anamnézy medzi skupinami </a:t>
            </a:r>
            <a:r>
              <a:rPr lang="sk-SK" sz="3600" dirty="0" err="1" smtClean="0">
                <a:solidFill>
                  <a:schemeClr val="accent1"/>
                </a:solidFill>
                <a:cs typeface="Arial" pitchFamily="34" charset="0"/>
              </a:rPr>
              <a:t>probandov</a:t>
            </a:r>
            <a:endParaRPr lang="sk-SK" sz="3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04300" y="2500306"/>
            <a:ext cx="873970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Celkový počet :  536</a:t>
            </a:r>
          </a:p>
          <a:p>
            <a:endParaRPr lang="sk-SK" sz="3200" dirty="0">
              <a:latin typeface="Arial" pitchFamily="34" charset="0"/>
              <a:cs typeface="Arial" pitchFamily="34" charset="0"/>
            </a:endParaRPr>
          </a:p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Pozitívna RA :   479  (89%)</a:t>
            </a:r>
          </a:p>
          <a:p>
            <a:endParaRPr lang="sk-SK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Negatívna alebo neinformatívna RA :  57 (11%)</a:t>
            </a:r>
            <a:endParaRPr lang="sk-SK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188550"/>
            <a:ext cx="8858280" cy="1143000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chemeClr val="accent1"/>
                </a:solidFill>
                <a:cs typeface="Arial" pitchFamily="34" charset="0"/>
              </a:rPr>
              <a:t>Celkový cholesterol </a:t>
            </a:r>
            <a:br>
              <a:rPr lang="sk-SK" sz="3600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sk-SK" sz="3600" dirty="0" smtClean="0">
                <a:solidFill>
                  <a:schemeClr val="accent1"/>
                </a:solidFill>
                <a:cs typeface="Arial" pitchFamily="34" charset="0"/>
              </a:rPr>
              <a:t>bez liečby</a:t>
            </a:r>
            <a:endParaRPr lang="sk-SK" sz="36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555660" y="5265594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n=25</a:t>
            </a:r>
            <a:endParaRPr lang="sk-SK" sz="1600" dirty="0"/>
          </a:p>
        </p:txBody>
      </p:sp>
      <p:sp>
        <p:nvSpPr>
          <p:cNvPr id="10" name="BlokTextu 9"/>
          <p:cNvSpPr txBox="1"/>
          <p:nvPr/>
        </p:nvSpPr>
        <p:spPr>
          <a:xfrm>
            <a:off x="3455265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n=110</a:t>
            </a:r>
            <a:endParaRPr lang="sk-SK" sz="1600" dirty="0"/>
          </a:p>
        </p:txBody>
      </p:sp>
      <p:sp>
        <p:nvSpPr>
          <p:cNvPr id="11" name="BlokTextu 10"/>
          <p:cNvSpPr txBox="1"/>
          <p:nvPr/>
        </p:nvSpPr>
        <p:spPr>
          <a:xfrm>
            <a:off x="4380139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n=237</a:t>
            </a:r>
            <a:endParaRPr lang="sk-SK" sz="1600" dirty="0"/>
          </a:p>
        </p:txBody>
      </p:sp>
      <p:sp>
        <p:nvSpPr>
          <p:cNvPr id="3" name="BlokTextu 2"/>
          <p:cNvSpPr txBox="1"/>
          <p:nvPr/>
        </p:nvSpPr>
        <p:spPr>
          <a:xfrm>
            <a:off x="2555660" y="2780910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7,9 ± 1,3</a:t>
            </a:r>
            <a:endParaRPr lang="sk-SK" sz="1600" dirty="0"/>
          </a:p>
        </p:txBody>
      </p:sp>
      <p:sp>
        <p:nvSpPr>
          <p:cNvPr id="15" name="BlokTextu 14"/>
          <p:cNvSpPr txBox="1"/>
          <p:nvPr/>
        </p:nvSpPr>
        <p:spPr>
          <a:xfrm>
            <a:off x="5483958" y="3055126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8,0 ± 1,5</a:t>
            </a:r>
            <a:endParaRPr lang="sk-SK" sz="1600" dirty="0"/>
          </a:p>
        </p:txBody>
      </p:sp>
      <p:sp>
        <p:nvSpPr>
          <p:cNvPr id="16" name="BlokTextu 15"/>
          <p:cNvSpPr txBox="1"/>
          <p:nvPr/>
        </p:nvSpPr>
        <p:spPr>
          <a:xfrm>
            <a:off x="4423542" y="2708900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8,5 ± 1,4</a:t>
            </a:r>
            <a:endParaRPr lang="sk-SK" sz="1600" dirty="0"/>
          </a:p>
        </p:txBody>
      </p:sp>
      <p:sp>
        <p:nvSpPr>
          <p:cNvPr id="18" name="BlokTextu 17"/>
          <p:cNvSpPr txBox="1"/>
          <p:nvPr/>
        </p:nvSpPr>
        <p:spPr>
          <a:xfrm>
            <a:off x="5331076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n=119</a:t>
            </a:r>
            <a:endParaRPr lang="sk-SK" sz="1600" dirty="0"/>
          </a:p>
        </p:txBody>
      </p:sp>
      <p:sp>
        <p:nvSpPr>
          <p:cNvPr id="6" name="BlokTextu 5"/>
          <p:cNvSpPr txBox="1"/>
          <p:nvPr/>
        </p:nvSpPr>
        <p:spPr>
          <a:xfrm>
            <a:off x="6660290" y="2564880"/>
            <a:ext cx="18722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LDLR: </a:t>
            </a:r>
            <a:r>
              <a:rPr lang="sk-SK" sz="1200" b="1" dirty="0" smtClean="0">
                <a:solidFill>
                  <a:srgbClr val="FF0000"/>
                </a:solidFill>
              </a:rPr>
              <a:t>p = 0,008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NEGAT: p = 0,4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p &gt; 0,999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LDLR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NEGAT: </a:t>
            </a:r>
            <a:r>
              <a:rPr lang="sk-SK" sz="1200" b="1" dirty="0" smtClean="0">
                <a:solidFill>
                  <a:srgbClr val="FF0000"/>
                </a:solidFill>
              </a:rPr>
              <a:t>p = 0,006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LDLR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</a:t>
            </a:r>
            <a:r>
              <a:rPr lang="sk-SK" sz="1200" b="1" dirty="0" smtClean="0">
                <a:solidFill>
                  <a:srgbClr val="FF0000"/>
                </a:solidFill>
              </a:rPr>
              <a:t>p &lt; 0,001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NEGAT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</a:t>
            </a:r>
            <a:r>
              <a:rPr lang="sk-SK" sz="1200" b="1" dirty="0" smtClean="0">
                <a:solidFill>
                  <a:srgbClr val="FF0000"/>
                </a:solidFill>
              </a:rPr>
              <a:t>p = 0,01</a:t>
            </a:r>
            <a:endParaRPr lang="sk-SK" sz="1200" b="1" dirty="0">
              <a:solidFill>
                <a:srgbClr val="FF000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3359084" y="1916003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9,1 ± 1,7</a:t>
            </a:r>
            <a:endParaRPr lang="sk-SK" sz="1600" dirty="0"/>
          </a:p>
        </p:txBody>
      </p:sp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075767"/>
              </p:ext>
            </p:extLst>
          </p:nvPr>
        </p:nvGraphicFramePr>
        <p:xfrm>
          <a:off x="1563912" y="1726805"/>
          <a:ext cx="4819651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accent1"/>
                </a:solidFill>
                <a:cs typeface="Arial" pitchFamily="34" charset="0"/>
              </a:rPr>
              <a:t>LDL-cholesterol</a:t>
            </a:r>
            <a:r>
              <a:rPr lang="sk-SK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sk-SK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sk-SK" dirty="0" smtClean="0">
                <a:solidFill>
                  <a:schemeClr val="accent1"/>
                </a:solidFill>
                <a:cs typeface="Arial" pitchFamily="34" charset="0"/>
              </a:rPr>
              <a:t>bez liečby</a:t>
            </a:r>
            <a:endParaRPr lang="sk-SK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483710" y="5265594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n=25</a:t>
            </a:r>
            <a:endParaRPr lang="sk-SK" sz="1600" dirty="0"/>
          </a:p>
        </p:txBody>
      </p:sp>
      <p:sp>
        <p:nvSpPr>
          <p:cNvPr id="9" name="BlokTextu 8"/>
          <p:cNvSpPr txBox="1"/>
          <p:nvPr/>
        </p:nvSpPr>
        <p:spPr>
          <a:xfrm>
            <a:off x="3383315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n=110</a:t>
            </a:r>
            <a:endParaRPr lang="sk-SK" sz="1600" dirty="0"/>
          </a:p>
        </p:txBody>
      </p:sp>
      <p:sp>
        <p:nvSpPr>
          <p:cNvPr id="12" name="BlokTextu 11"/>
          <p:cNvSpPr txBox="1"/>
          <p:nvPr/>
        </p:nvSpPr>
        <p:spPr>
          <a:xfrm>
            <a:off x="4308189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n=223</a:t>
            </a:r>
            <a:endParaRPr lang="sk-SK" sz="1600" dirty="0"/>
          </a:p>
        </p:txBody>
      </p:sp>
      <p:sp>
        <p:nvSpPr>
          <p:cNvPr id="13" name="BlokTextu 12"/>
          <p:cNvSpPr txBox="1"/>
          <p:nvPr/>
        </p:nvSpPr>
        <p:spPr>
          <a:xfrm>
            <a:off x="5259126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n=111</a:t>
            </a:r>
            <a:endParaRPr lang="sk-SK" sz="1600" dirty="0"/>
          </a:p>
        </p:txBody>
      </p:sp>
      <p:sp>
        <p:nvSpPr>
          <p:cNvPr id="14" name="BlokTextu 13"/>
          <p:cNvSpPr txBox="1"/>
          <p:nvPr/>
        </p:nvSpPr>
        <p:spPr>
          <a:xfrm>
            <a:off x="2335432" y="2924930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5,7 ± 1,0</a:t>
            </a:r>
            <a:endParaRPr lang="sk-SK" sz="1600" dirty="0"/>
          </a:p>
        </p:txBody>
      </p:sp>
      <p:sp>
        <p:nvSpPr>
          <p:cNvPr id="15" name="BlokTextu 14"/>
          <p:cNvSpPr txBox="1"/>
          <p:nvPr/>
        </p:nvSpPr>
        <p:spPr>
          <a:xfrm>
            <a:off x="3359084" y="1916003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6,8 ± 1,5</a:t>
            </a:r>
            <a:endParaRPr lang="sk-SK" sz="1600" dirty="0"/>
          </a:p>
        </p:txBody>
      </p:sp>
      <p:sp>
        <p:nvSpPr>
          <p:cNvPr id="16" name="BlokTextu 15"/>
          <p:cNvSpPr txBox="1"/>
          <p:nvPr/>
        </p:nvSpPr>
        <p:spPr>
          <a:xfrm>
            <a:off x="5066766" y="3453903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5,5 ± 1,4</a:t>
            </a:r>
            <a:endParaRPr lang="sk-SK" sz="1600" dirty="0"/>
          </a:p>
        </p:txBody>
      </p:sp>
      <p:sp>
        <p:nvSpPr>
          <p:cNvPr id="17" name="BlokTextu 16"/>
          <p:cNvSpPr txBox="1"/>
          <p:nvPr/>
        </p:nvSpPr>
        <p:spPr>
          <a:xfrm>
            <a:off x="4115829" y="3092910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6,0 ± 1,2</a:t>
            </a:r>
            <a:endParaRPr lang="sk-SK" sz="1600" dirty="0"/>
          </a:p>
        </p:txBody>
      </p:sp>
      <p:sp>
        <p:nvSpPr>
          <p:cNvPr id="18" name="BlokTextu 17"/>
          <p:cNvSpPr txBox="1"/>
          <p:nvPr/>
        </p:nvSpPr>
        <p:spPr>
          <a:xfrm>
            <a:off x="6660290" y="2564880"/>
            <a:ext cx="1872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LDLR: </a:t>
            </a:r>
            <a:r>
              <a:rPr lang="sk-SK" sz="1200" b="1" dirty="0" smtClean="0">
                <a:solidFill>
                  <a:srgbClr val="FF0000"/>
                </a:solidFill>
              </a:rPr>
              <a:t>p = 0,002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NEGAT: p = 0,9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p = 0,9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LDLR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NEGAT: </a:t>
            </a:r>
            <a:r>
              <a:rPr lang="sk-SK" sz="1200" b="1" dirty="0" smtClean="0">
                <a:solidFill>
                  <a:srgbClr val="FF0000"/>
                </a:solidFill>
              </a:rPr>
              <a:t>p &lt; 0,001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LDLR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</a:t>
            </a:r>
            <a:r>
              <a:rPr lang="sk-SK" sz="1200" b="1" dirty="0" smtClean="0">
                <a:solidFill>
                  <a:srgbClr val="FF0000"/>
                </a:solidFill>
              </a:rPr>
              <a:t>p &lt; 0,001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NEGAT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</a:t>
            </a:r>
            <a:r>
              <a:rPr lang="sk-SK" sz="1200" b="1" dirty="0" smtClean="0">
                <a:solidFill>
                  <a:srgbClr val="FF0000"/>
                </a:solidFill>
              </a:rPr>
              <a:t>p = 0,003</a:t>
            </a:r>
            <a:endParaRPr lang="sk-SK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19" name="Graf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66872"/>
              </p:ext>
            </p:extLst>
          </p:nvPr>
        </p:nvGraphicFramePr>
        <p:xfrm>
          <a:off x="1619590" y="1769351"/>
          <a:ext cx="4610100" cy="3324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772400" cy="1143000"/>
          </a:xfrm>
        </p:spPr>
        <p:txBody>
          <a:bodyPr>
            <a:noAutofit/>
          </a:bodyPr>
          <a:lstStyle/>
          <a:p>
            <a:r>
              <a:rPr lang="sk-SK" sz="4000" dirty="0" err="1" smtClean="0">
                <a:solidFill>
                  <a:schemeClr val="accent1"/>
                </a:solidFill>
                <a:cs typeface="Arial" pitchFamily="34" charset="0"/>
              </a:rPr>
              <a:t>HDL-cholesterol</a:t>
            </a:r>
            <a:r>
              <a:rPr lang="sk-SK" sz="4000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sk-SK" sz="4000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sk-SK" sz="4000" dirty="0" smtClean="0">
                <a:solidFill>
                  <a:schemeClr val="accent1"/>
                </a:solidFill>
                <a:cs typeface="Arial" pitchFamily="34" charset="0"/>
              </a:rPr>
              <a:t>bez liečby </a:t>
            </a:r>
            <a:endParaRPr lang="sk-SK" sz="40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483710" y="5265594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n=24</a:t>
            </a:r>
            <a:endParaRPr lang="sk-SK" sz="1600" dirty="0"/>
          </a:p>
        </p:txBody>
      </p:sp>
      <p:sp>
        <p:nvSpPr>
          <p:cNvPr id="9" name="BlokTextu 8"/>
          <p:cNvSpPr txBox="1"/>
          <p:nvPr/>
        </p:nvSpPr>
        <p:spPr>
          <a:xfrm>
            <a:off x="3383315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n=106</a:t>
            </a:r>
            <a:endParaRPr lang="sk-SK" sz="1600" dirty="0"/>
          </a:p>
        </p:txBody>
      </p:sp>
      <p:sp>
        <p:nvSpPr>
          <p:cNvPr id="12" name="BlokTextu 11"/>
          <p:cNvSpPr txBox="1"/>
          <p:nvPr/>
        </p:nvSpPr>
        <p:spPr>
          <a:xfrm>
            <a:off x="4308189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n=212</a:t>
            </a:r>
            <a:endParaRPr lang="sk-SK" sz="1600" dirty="0"/>
          </a:p>
        </p:txBody>
      </p:sp>
      <p:sp>
        <p:nvSpPr>
          <p:cNvPr id="13" name="BlokTextu 12"/>
          <p:cNvSpPr txBox="1"/>
          <p:nvPr/>
        </p:nvSpPr>
        <p:spPr>
          <a:xfrm>
            <a:off x="5259126" y="5265594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n=97</a:t>
            </a:r>
            <a:endParaRPr lang="sk-SK" sz="1600" dirty="0"/>
          </a:p>
        </p:txBody>
      </p:sp>
      <p:sp>
        <p:nvSpPr>
          <p:cNvPr id="14" name="BlokTextu 13"/>
          <p:cNvSpPr txBox="1"/>
          <p:nvPr/>
        </p:nvSpPr>
        <p:spPr>
          <a:xfrm>
            <a:off x="2483710" y="1988800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1,6 ± 0,3</a:t>
            </a:r>
            <a:endParaRPr lang="sk-SK" sz="1600" dirty="0"/>
          </a:p>
        </p:txBody>
      </p:sp>
      <p:sp>
        <p:nvSpPr>
          <p:cNvPr id="15" name="BlokTextu 14"/>
          <p:cNvSpPr txBox="1"/>
          <p:nvPr/>
        </p:nvSpPr>
        <p:spPr>
          <a:xfrm>
            <a:off x="3287134" y="3103489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1,4 ± 0,4</a:t>
            </a:r>
            <a:endParaRPr lang="sk-SK" sz="1600" dirty="0"/>
          </a:p>
        </p:txBody>
      </p:sp>
      <p:sp>
        <p:nvSpPr>
          <p:cNvPr id="16" name="BlokTextu 15"/>
          <p:cNvSpPr txBox="1"/>
          <p:nvPr/>
        </p:nvSpPr>
        <p:spPr>
          <a:xfrm>
            <a:off x="4212008" y="2313833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1,6 ± 0,4</a:t>
            </a:r>
            <a:endParaRPr lang="sk-SK" sz="1600" dirty="0"/>
          </a:p>
        </p:txBody>
      </p:sp>
      <p:sp>
        <p:nvSpPr>
          <p:cNvPr id="17" name="BlokTextu 16"/>
          <p:cNvSpPr txBox="1"/>
          <p:nvPr/>
        </p:nvSpPr>
        <p:spPr>
          <a:xfrm>
            <a:off x="5162945" y="2652387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1,6 ± 0,4</a:t>
            </a:r>
            <a:endParaRPr lang="sk-SK" sz="1600" dirty="0"/>
          </a:p>
        </p:txBody>
      </p:sp>
      <p:sp>
        <p:nvSpPr>
          <p:cNvPr id="3" name="BlokTextu 2"/>
          <p:cNvSpPr txBox="1"/>
          <p:nvPr/>
        </p:nvSpPr>
        <p:spPr>
          <a:xfrm>
            <a:off x="6732300" y="2651553"/>
            <a:ext cx="1656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Nesignifikantné</a:t>
            </a:r>
            <a:r>
              <a:rPr lang="sk-SK" dirty="0" smtClean="0"/>
              <a:t> rozdiely </a:t>
            </a:r>
          </a:p>
          <a:p>
            <a:r>
              <a:rPr lang="sk-SK" dirty="0" smtClean="0"/>
              <a:t>medzi skupinami</a:t>
            </a:r>
            <a:endParaRPr lang="sk-SK" dirty="0"/>
          </a:p>
        </p:txBody>
      </p:sp>
      <p:graphicFrame>
        <p:nvGraphicFramePr>
          <p:cNvPr id="18" name="Graf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945008"/>
              </p:ext>
            </p:extLst>
          </p:nvPr>
        </p:nvGraphicFramePr>
        <p:xfrm>
          <a:off x="1566750" y="1879943"/>
          <a:ext cx="4495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4257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accent1"/>
                </a:solidFill>
                <a:cs typeface="Arial" pitchFamily="34" charset="0"/>
              </a:rPr>
              <a:t>Triglyceridy</a:t>
            </a:r>
            <a:r>
              <a:rPr lang="sk-SK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sk-SK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sk-SK" dirty="0" smtClean="0">
                <a:solidFill>
                  <a:schemeClr val="accent1"/>
                </a:solidFill>
                <a:cs typeface="Arial" pitchFamily="34" charset="0"/>
              </a:rPr>
              <a:t>bez liečby</a:t>
            </a:r>
            <a:endParaRPr lang="sk-SK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368559" y="3717040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1,12 ± 0,5</a:t>
            </a:r>
            <a:endParaRPr lang="sk-SK" sz="1600" dirty="0"/>
          </a:p>
        </p:txBody>
      </p:sp>
      <p:sp>
        <p:nvSpPr>
          <p:cNvPr id="14" name="BlokTextu 13"/>
          <p:cNvSpPr txBox="1"/>
          <p:nvPr/>
        </p:nvSpPr>
        <p:spPr>
          <a:xfrm>
            <a:off x="2483710" y="5265594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n=24</a:t>
            </a:r>
            <a:endParaRPr lang="sk-SK" sz="1600" dirty="0"/>
          </a:p>
        </p:txBody>
      </p:sp>
      <p:sp>
        <p:nvSpPr>
          <p:cNvPr id="15" name="BlokTextu 14"/>
          <p:cNvSpPr txBox="1"/>
          <p:nvPr/>
        </p:nvSpPr>
        <p:spPr>
          <a:xfrm>
            <a:off x="3383315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n=106</a:t>
            </a:r>
            <a:endParaRPr lang="sk-SK" sz="1600" dirty="0"/>
          </a:p>
        </p:txBody>
      </p:sp>
      <p:sp>
        <p:nvSpPr>
          <p:cNvPr id="16" name="BlokTextu 15"/>
          <p:cNvSpPr txBox="1"/>
          <p:nvPr/>
        </p:nvSpPr>
        <p:spPr>
          <a:xfrm>
            <a:off x="4308189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n=220</a:t>
            </a:r>
            <a:endParaRPr lang="sk-SK" sz="1600" dirty="0"/>
          </a:p>
        </p:txBody>
      </p:sp>
      <p:sp>
        <p:nvSpPr>
          <p:cNvPr id="17" name="BlokTextu 16"/>
          <p:cNvSpPr txBox="1"/>
          <p:nvPr/>
        </p:nvSpPr>
        <p:spPr>
          <a:xfrm>
            <a:off x="5259126" y="5265594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n=104</a:t>
            </a:r>
            <a:endParaRPr lang="sk-SK" sz="1600" dirty="0"/>
          </a:p>
        </p:txBody>
      </p:sp>
      <p:sp>
        <p:nvSpPr>
          <p:cNvPr id="18" name="BlokTextu 17"/>
          <p:cNvSpPr txBox="1"/>
          <p:nvPr/>
        </p:nvSpPr>
        <p:spPr>
          <a:xfrm>
            <a:off x="6660290" y="2564880"/>
            <a:ext cx="1872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LDLR: p = 0,085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NEGAT: </a:t>
            </a:r>
            <a:r>
              <a:rPr lang="sk-SK" sz="1200" b="1" dirty="0">
                <a:solidFill>
                  <a:srgbClr val="FF0000"/>
                </a:solidFill>
              </a:rPr>
              <a:t>p &lt; 0,001 </a:t>
            </a:r>
            <a:r>
              <a:rPr lang="sk-SK" sz="1200" b="1" dirty="0" smtClean="0"/>
              <a:t>APOB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</a:t>
            </a:r>
            <a:r>
              <a:rPr lang="sk-SK" sz="1200" b="1" dirty="0">
                <a:solidFill>
                  <a:srgbClr val="FF0000"/>
                </a:solidFill>
              </a:rPr>
              <a:t>p &lt; 0,001 </a:t>
            </a:r>
            <a:r>
              <a:rPr lang="sk-SK" sz="1200" b="1" dirty="0" smtClean="0"/>
              <a:t>LDLR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NEGAT: </a:t>
            </a:r>
            <a:r>
              <a:rPr lang="sk-SK" sz="1200" b="1" dirty="0" smtClean="0">
                <a:solidFill>
                  <a:srgbClr val="FF0000"/>
                </a:solidFill>
              </a:rPr>
              <a:t>p &lt; 0,001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LDLR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</a:t>
            </a:r>
            <a:r>
              <a:rPr lang="sk-SK" sz="1200" b="1" dirty="0" smtClean="0">
                <a:solidFill>
                  <a:srgbClr val="FF0000"/>
                </a:solidFill>
              </a:rPr>
              <a:t>p = 0,007</a:t>
            </a:r>
          </a:p>
          <a:p>
            <a:pPr>
              <a:lnSpc>
                <a:spcPct val="150000"/>
              </a:lnSpc>
            </a:pPr>
            <a:r>
              <a:rPr lang="sk-SK" sz="1200" b="1" dirty="0" smtClean="0"/>
              <a:t>NEGAT </a:t>
            </a:r>
            <a:r>
              <a:rPr lang="sk-SK" sz="1200" b="1" dirty="0" err="1" smtClean="0"/>
              <a:t>vs</a:t>
            </a:r>
            <a:r>
              <a:rPr lang="sk-SK" sz="1200" b="1" dirty="0" smtClean="0"/>
              <a:t>. ND: p &gt; 0,999</a:t>
            </a:r>
            <a:endParaRPr lang="sk-SK" sz="12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3235036" y="3272766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1,46 ± 0,7</a:t>
            </a:r>
            <a:endParaRPr lang="sk-SK" sz="1600" dirty="0"/>
          </a:p>
        </p:txBody>
      </p:sp>
      <p:sp>
        <p:nvSpPr>
          <p:cNvPr id="20" name="BlokTextu 19"/>
          <p:cNvSpPr txBox="1"/>
          <p:nvPr/>
        </p:nvSpPr>
        <p:spPr>
          <a:xfrm>
            <a:off x="4090560" y="2636890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1,97 ± 1,2</a:t>
            </a:r>
            <a:endParaRPr lang="sk-SK" sz="1600" dirty="0"/>
          </a:p>
        </p:txBody>
      </p:sp>
      <p:sp>
        <p:nvSpPr>
          <p:cNvPr id="21" name="BlokTextu 20"/>
          <p:cNvSpPr txBox="1"/>
          <p:nvPr/>
        </p:nvSpPr>
        <p:spPr>
          <a:xfrm>
            <a:off x="5058750" y="2111324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2,18 ± 1,7</a:t>
            </a:r>
            <a:endParaRPr lang="sk-SK" sz="1600" dirty="0"/>
          </a:p>
        </p:txBody>
      </p:sp>
      <p:graphicFrame>
        <p:nvGraphicFramePr>
          <p:cNvPr id="22" name="Graf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644652"/>
              </p:ext>
            </p:extLst>
          </p:nvPr>
        </p:nvGraphicFramePr>
        <p:xfrm>
          <a:off x="1563654" y="1977782"/>
          <a:ext cx="4524375" cy="326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Záver 1: Hladina cholesterolu a LDL-C je dôležitým kritériom pri DNA </a:t>
            </a:r>
            <a:r>
              <a:rPr lang="sk-SK" sz="3200" b="1" dirty="0" err="1" smtClean="0">
                <a:solidFill>
                  <a:schemeClr val="accent1"/>
                </a:solidFill>
              </a:rPr>
              <a:t>dg</a:t>
            </a:r>
            <a:r>
              <a:rPr lang="sk-SK" sz="3200" b="1" dirty="0" smtClean="0">
                <a:solidFill>
                  <a:schemeClr val="accent1"/>
                </a:solidFill>
              </a:rPr>
              <a:t>  </a:t>
            </a:r>
            <a:r>
              <a:rPr lang="sk-SK" sz="3200" b="1" dirty="0" err="1" smtClean="0">
                <a:solidFill>
                  <a:schemeClr val="accent1"/>
                </a:solidFill>
              </a:rPr>
              <a:t>LDL-receptora</a:t>
            </a:r>
            <a:r>
              <a:rPr lang="sk-SK" sz="3200" b="1" dirty="0" smtClean="0">
                <a:solidFill>
                  <a:schemeClr val="accent1"/>
                </a:solidFill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</a:rPr>
            </a:br>
            <a:r>
              <a:rPr lang="sk-SK" sz="2800" b="1" dirty="0" smtClean="0">
                <a:solidFill>
                  <a:schemeClr val="accent1"/>
                </a:solidFill>
              </a:rPr>
              <a:t>( drahá a náročná analýza)</a:t>
            </a:r>
            <a:endParaRPr lang="sk-SK" sz="2800" b="1" dirty="0">
              <a:solidFill>
                <a:schemeClr val="accent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2844" y="2285992"/>
            <a:ext cx="8439618" cy="1477328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+mj-lt"/>
              </a:rPr>
              <a:t>Mutácia v géne </a:t>
            </a:r>
            <a:r>
              <a:rPr lang="sk-SK" dirty="0" err="1" smtClean="0">
                <a:latin typeface="+mj-lt"/>
              </a:rPr>
              <a:t>apoB</a:t>
            </a:r>
            <a:r>
              <a:rPr lang="sk-SK" dirty="0" smtClean="0">
                <a:latin typeface="+mj-lt"/>
              </a:rPr>
              <a:t> : nebol </a:t>
            </a:r>
            <a:r>
              <a:rPr lang="sk-SK" dirty="0" err="1" smtClean="0">
                <a:latin typeface="+mj-lt"/>
              </a:rPr>
              <a:t>sign</a:t>
            </a:r>
            <a:r>
              <a:rPr lang="sk-SK" dirty="0" smtClean="0">
                <a:latin typeface="+mj-lt"/>
              </a:rPr>
              <a:t>. rozdiel v hladine </a:t>
            </a:r>
            <a:r>
              <a:rPr lang="sk-SK" dirty="0" err="1" smtClean="0">
                <a:latin typeface="+mj-lt"/>
              </a:rPr>
              <a:t>chol</a:t>
            </a:r>
            <a:r>
              <a:rPr lang="sk-SK" dirty="0" smtClean="0">
                <a:latin typeface="+mj-lt"/>
              </a:rPr>
              <a:t> a LDLC medzi </a:t>
            </a:r>
            <a:r>
              <a:rPr lang="sk-SK" dirty="0" err="1" smtClean="0">
                <a:latin typeface="+mj-lt"/>
              </a:rPr>
              <a:t>pacientami</a:t>
            </a:r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	                       s mutáciou </a:t>
            </a:r>
            <a:r>
              <a:rPr lang="sk-SK" dirty="0" err="1" smtClean="0">
                <a:latin typeface="+mj-lt"/>
              </a:rPr>
              <a:t>apoB</a:t>
            </a:r>
            <a:r>
              <a:rPr lang="sk-SK" dirty="0" smtClean="0">
                <a:latin typeface="+mj-lt"/>
              </a:rPr>
              <a:t>+ </a:t>
            </a:r>
            <a:r>
              <a:rPr lang="sk-SK" dirty="0" err="1" smtClean="0">
                <a:solidFill>
                  <a:schemeClr val="tx2"/>
                </a:solidFill>
                <a:latin typeface="+mj-lt"/>
              </a:rPr>
              <a:t>vs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negat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LDLrec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solidFill>
                  <a:schemeClr val="tx2"/>
                </a:solidFill>
                <a:latin typeface="+mj-lt"/>
              </a:rPr>
              <a:t>vs</a:t>
            </a:r>
            <a:r>
              <a:rPr lang="sk-SK" dirty="0" smtClean="0">
                <a:latin typeface="+mj-lt"/>
              </a:rPr>
              <a:t> nerobená analýza </a:t>
            </a:r>
            <a:r>
              <a:rPr lang="sk-SK" dirty="0" err="1" smtClean="0">
                <a:latin typeface="+mj-lt"/>
              </a:rPr>
              <a:t>LDLrec</a:t>
            </a:r>
            <a:endParaRPr lang="sk-SK" dirty="0" smtClean="0">
              <a:latin typeface="+mj-lt"/>
            </a:endParaRPr>
          </a:p>
          <a:p>
            <a:endParaRPr lang="sk-SK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+mj-lt"/>
              </a:rPr>
              <a:t>Mutácie v géne </a:t>
            </a:r>
            <a:r>
              <a:rPr lang="sk-SK" dirty="0" err="1" smtClean="0">
                <a:latin typeface="+mj-lt"/>
              </a:rPr>
              <a:t>LDLrec</a:t>
            </a:r>
            <a:r>
              <a:rPr lang="sk-SK" dirty="0" smtClean="0">
                <a:latin typeface="+mj-lt"/>
              </a:rPr>
              <a:t>: Pacienti s mutáciou v géne </a:t>
            </a:r>
            <a:r>
              <a:rPr lang="sk-SK" dirty="0" err="1" smtClean="0">
                <a:latin typeface="+mj-lt"/>
              </a:rPr>
              <a:t>LDLrec</a:t>
            </a:r>
            <a:r>
              <a:rPr lang="sk-SK" dirty="0" smtClean="0">
                <a:latin typeface="+mj-lt"/>
              </a:rPr>
              <a:t> mali </a:t>
            </a:r>
            <a:r>
              <a:rPr lang="sk-SK" dirty="0" err="1" smtClean="0">
                <a:latin typeface="+mj-lt"/>
              </a:rPr>
              <a:t>signifikantne</a:t>
            </a:r>
            <a:r>
              <a:rPr lang="sk-SK" dirty="0" smtClean="0">
                <a:latin typeface="+mj-lt"/>
              </a:rPr>
              <a:t> vyššiu </a:t>
            </a:r>
          </a:p>
          <a:p>
            <a:r>
              <a:rPr lang="sk-SK" dirty="0" smtClean="0">
                <a:latin typeface="+mj-lt"/>
              </a:rPr>
              <a:t>                                            hladinu </a:t>
            </a:r>
            <a:r>
              <a:rPr lang="sk-SK" dirty="0" err="1" smtClean="0">
                <a:latin typeface="+mj-lt"/>
              </a:rPr>
              <a:t>chol</a:t>
            </a:r>
            <a:r>
              <a:rPr lang="sk-SK" dirty="0" smtClean="0">
                <a:latin typeface="+mj-lt"/>
              </a:rPr>
              <a:t> a LDL-C ako ostatné tri skupiny                     </a:t>
            </a:r>
            <a:endParaRPr lang="sk-SK" dirty="0">
              <a:latin typeface="+mj-lt"/>
            </a:endParaRPr>
          </a:p>
        </p:txBody>
      </p:sp>
      <p:sp>
        <p:nvSpPr>
          <p:cNvPr id="6" name="Šípka dolu 5"/>
          <p:cNvSpPr/>
          <p:nvPr/>
        </p:nvSpPr>
        <p:spPr>
          <a:xfrm>
            <a:off x="4357686" y="3857628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8040" y="4786322"/>
            <a:ext cx="9323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rgbClr val="C00000"/>
                </a:solidFill>
                <a:latin typeface="+mj-lt"/>
              </a:rPr>
              <a:t>Ak nie je známa </a:t>
            </a:r>
            <a:r>
              <a:rPr lang="sk-SK" dirty="0" smtClean="0">
                <a:latin typeface="+mj-lt"/>
              </a:rPr>
              <a:t>hladina </a:t>
            </a:r>
            <a:r>
              <a:rPr lang="sk-SK" dirty="0" err="1" smtClean="0">
                <a:latin typeface="+mj-lt"/>
              </a:rPr>
              <a:t>chol</a:t>
            </a:r>
            <a:r>
              <a:rPr lang="sk-SK" dirty="0" smtClean="0">
                <a:latin typeface="+mj-lt"/>
              </a:rPr>
              <a:t> a LDL-C u 1. st. príbuzného je kritériom hladina </a:t>
            </a:r>
            <a:r>
              <a:rPr lang="sk-SK" dirty="0" smtClean="0">
                <a:solidFill>
                  <a:srgbClr val="C00000"/>
                </a:solidFill>
                <a:latin typeface="+mj-lt"/>
              </a:rPr>
              <a:t>LDL-C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cs-CZ" dirty="0" smtClean="0">
                <a:solidFill>
                  <a:srgbClr val="990033"/>
                </a:solidFill>
                <a:latin typeface="+mj-lt"/>
              </a:rPr>
              <a:t>≥ 6,0 </a:t>
            </a:r>
            <a:r>
              <a:rPr lang="cs-CZ" dirty="0" err="1" smtClean="0">
                <a:solidFill>
                  <a:srgbClr val="990033"/>
                </a:solidFill>
                <a:latin typeface="+mj-lt"/>
              </a:rPr>
              <a:t>mmol</a:t>
            </a:r>
            <a:r>
              <a:rPr lang="cs-CZ" dirty="0" smtClean="0">
                <a:solidFill>
                  <a:srgbClr val="990033"/>
                </a:solidFill>
                <a:latin typeface="+mj-lt"/>
              </a:rPr>
              <a:t>/l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rgbClr val="C00000"/>
                </a:solidFill>
                <a:latin typeface="+mj-lt"/>
              </a:rPr>
              <a:t>Ak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je známa </a:t>
            </a:r>
            <a:r>
              <a:rPr lang="sk-SK" dirty="0" smtClean="0">
                <a:latin typeface="+mj-lt"/>
              </a:rPr>
              <a:t>hladina </a:t>
            </a:r>
            <a:r>
              <a:rPr lang="sk-SK" dirty="0" err="1" smtClean="0">
                <a:latin typeface="+mj-lt"/>
              </a:rPr>
              <a:t>chol</a:t>
            </a:r>
            <a:r>
              <a:rPr lang="sk-SK" dirty="0" smtClean="0">
                <a:latin typeface="+mj-lt"/>
              </a:rPr>
              <a:t> a LDL-C u 1. st. príbuzného je kritériom </a:t>
            </a:r>
            <a:r>
              <a:rPr lang="sk-SK" dirty="0" smtClean="0">
                <a:solidFill>
                  <a:srgbClr val="C00000"/>
                </a:solidFill>
                <a:latin typeface="+mj-lt"/>
              </a:rPr>
              <a:t>DLNC </a:t>
            </a:r>
            <a:r>
              <a:rPr lang="sk-SK" dirty="0" err="1" smtClean="0">
                <a:solidFill>
                  <a:srgbClr val="C00000"/>
                </a:solidFill>
                <a:latin typeface="+mj-lt"/>
              </a:rPr>
              <a:t>skore</a:t>
            </a:r>
            <a:r>
              <a:rPr lang="sk-SK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cs-CZ" dirty="0" smtClean="0">
                <a:solidFill>
                  <a:srgbClr val="990033"/>
                </a:solidFill>
                <a:latin typeface="+mj-lt"/>
              </a:rPr>
              <a:t>≥ 6</a:t>
            </a:r>
            <a:endParaRPr lang="sk-SK" dirty="0" smtClean="0">
              <a:latin typeface="+mj-lt"/>
            </a:endParaRPr>
          </a:p>
          <a:p>
            <a:endParaRPr lang="sk-SK" dirty="0" smtClean="0">
              <a:solidFill>
                <a:schemeClr val="accent1"/>
              </a:solidFill>
              <a:latin typeface="+mj-lt"/>
            </a:endParaRPr>
          </a:p>
          <a:p>
            <a:endParaRPr lang="sk-SK" dirty="0" smtClean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85786" y="4357694"/>
            <a:ext cx="7429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>
                <a:solidFill>
                  <a:srgbClr val="4F81BD"/>
                </a:solidFill>
                <a:latin typeface="Calibri"/>
              </a:rPr>
              <a:t>Kedy robiť  DNA analýzu génu pre </a:t>
            </a:r>
            <a:r>
              <a:rPr lang="sk-SK" dirty="0" err="1" smtClean="0">
                <a:solidFill>
                  <a:srgbClr val="4F81BD"/>
                </a:solidFill>
                <a:latin typeface="Calibri"/>
              </a:rPr>
              <a:t>LDLreceptor</a:t>
            </a:r>
            <a:r>
              <a:rPr lang="sk-SK" dirty="0" smtClean="0">
                <a:solidFill>
                  <a:srgbClr val="4F81BD"/>
                </a:solidFill>
                <a:latin typeface="Calibri"/>
              </a:rPr>
              <a:t> ?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785786" y="5643578"/>
            <a:ext cx="7429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>
                <a:solidFill>
                  <a:srgbClr val="4F81BD"/>
                </a:solidFill>
                <a:latin typeface="+mj-lt"/>
              </a:rPr>
              <a:t>Pre DNA analýzu génu </a:t>
            </a:r>
            <a:r>
              <a:rPr lang="sk-SK" dirty="0" err="1" smtClean="0">
                <a:solidFill>
                  <a:srgbClr val="4F81BD"/>
                </a:solidFill>
                <a:latin typeface="+mj-lt"/>
              </a:rPr>
              <a:t>apoB</a:t>
            </a:r>
            <a:r>
              <a:rPr lang="sk-SK" dirty="0" smtClean="0">
                <a:solidFill>
                  <a:srgbClr val="4F81BD"/>
                </a:solidFill>
                <a:latin typeface="+mj-lt"/>
              </a:rPr>
              <a:t> je kritériom  skóre </a:t>
            </a:r>
            <a:r>
              <a:rPr lang="cs-CZ" dirty="0" smtClean="0">
                <a:solidFill>
                  <a:schemeClr val="accent1"/>
                </a:solidFill>
                <a:latin typeface="+mj-lt"/>
              </a:rPr>
              <a:t>≥ 3</a:t>
            </a:r>
            <a:endParaRPr lang="sk-SK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7772400" cy="3888432"/>
          </a:xfrm>
        </p:spPr>
        <p:txBody>
          <a:bodyPr/>
          <a:lstStyle/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Aké sú skúsenosti s použitím DLNC </a:t>
            </a:r>
            <a:br>
              <a:rPr lang="sk-SK" sz="3200" dirty="0" smtClean="0">
                <a:latin typeface="Arial" pitchFamily="34" charset="0"/>
                <a:cs typeface="Arial" pitchFamily="34" charset="0"/>
              </a:rPr>
            </a:br>
            <a:r>
              <a:rPr lang="sk-SK" sz="3200" dirty="0" smtClean="0">
                <a:latin typeface="Arial" pitchFamily="34" charset="0"/>
                <a:cs typeface="Arial" pitchFamily="34" charset="0"/>
              </a:rPr>
              <a:t>v kardiologickej ambulancii</a:t>
            </a:r>
            <a:br>
              <a:rPr lang="sk-SK" sz="3200" dirty="0" smtClean="0">
                <a:latin typeface="Arial" pitchFamily="34" charset="0"/>
                <a:cs typeface="Arial" pitchFamily="34" charset="0"/>
              </a:rPr>
            </a:br>
            <a:r>
              <a:rPr lang="sk-SK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3200" dirty="0" smtClean="0">
                <a:latin typeface="Arial" pitchFamily="34" charset="0"/>
                <a:cs typeface="Arial" pitchFamily="34" charset="0"/>
              </a:rPr>
            </a:br>
            <a:endParaRPr lang="sk-SK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785225" cy="5689600"/>
          </a:xfrm>
        </p:spPr>
        <p:txBody>
          <a:bodyPr/>
          <a:lstStyle/>
          <a:p>
            <a:r>
              <a:rPr lang="sk-SK" sz="320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3200" smtClean="0">
                <a:latin typeface="Arial" pitchFamily="34" charset="0"/>
                <a:cs typeface="Arial" pitchFamily="34" charset="0"/>
              </a:rPr>
            </a:br>
            <a:r>
              <a:rPr lang="sk-SK" sz="3200" smtClean="0">
                <a:latin typeface="Arial" pitchFamily="34" charset="0"/>
                <a:cs typeface="Arial" pitchFamily="34" charset="0"/>
              </a:rPr>
              <a:t>Kardiologické MedPed centrá </a:t>
            </a:r>
            <a:br>
              <a:rPr lang="sk-SK" sz="3200" smtClean="0">
                <a:latin typeface="Arial" pitchFamily="34" charset="0"/>
                <a:cs typeface="Arial" pitchFamily="34" charset="0"/>
              </a:rPr>
            </a:br>
            <a:r>
              <a:rPr lang="sk-SK" sz="3200" smtClean="0">
                <a:latin typeface="Arial" pitchFamily="34" charset="0"/>
                <a:cs typeface="Arial" pitchFamily="34" charset="0"/>
              </a:rPr>
              <a:t>majú </a:t>
            </a:r>
            <a:r>
              <a:rPr lang="sk-SK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vysoký výskyt </a:t>
            </a:r>
            <a: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k-SK" sz="3200" u="sng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probable</a:t>
            </a:r>
            <a: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“ FH </a:t>
            </a:r>
            <a:b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</a:br>
            <a:r>
              <a:rPr lang="sk-SK" sz="28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(pravdepodobná FH </a:t>
            </a:r>
            <a:r>
              <a:rPr lang="sk-SK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podľa Dutch criteria)</a:t>
            </a:r>
            <a:br>
              <a:rPr lang="sk-SK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k-SK" sz="320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3200" smtClean="0">
                <a:latin typeface="Arial" pitchFamily="34" charset="0"/>
                <a:cs typeface="Arial" pitchFamily="34" charset="0"/>
              </a:rPr>
            </a:br>
            <a:r>
              <a:rPr lang="sk-SK" sz="1600" smtClean="0"/>
              <a:t>Splnené </a:t>
            </a:r>
            <a:r>
              <a:rPr lang="sk-SK" sz="1600" b="1" smtClean="0"/>
              <a:t>HOLANDSKÉ</a:t>
            </a:r>
            <a:r>
              <a:rPr lang="sk-SK" sz="1600" smtClean="0"/>
              <a:t> (Dutch Lipid Network) diagnostické kritériá heterozygotnej formy FH: </a:t>
            </a:r>
            <a:br>
              <a:rPr lang="sk-SK" sz="1600" smtClean="0"/>
            </a:br>
            <a:r>
              <a:rPr lang="sk-SK" sz="1600" smtClean="0"/>
              <a:t>Záver: </a:t>
            </a:r>
            <a:r>
              <a:rPr lang="sk-SK" sz="2000" b="1" u="sng" smtClean="0">
                <a:solidFill>
                  <a:srgbClr val="C00000"/>
                </a:solidFill>
              </a:rPr>
              <a:t>6 bodov</a:t>
            </a:r>
            <a:r>
              <a:rPr lang="sk-SK" sz="2000" b="1" smtClean="0">
                <a:solidFill>
                  <a:srgbClr val="C00000"/>
                </a:solidFill>
              </a:rPr>
              <a:t> </a:t>
            </a:r>
            <a:r>
              <a:rPr lang="sk-SK" sz="1600" smtClean="0"/>
              <a:t>= </a:t>
            </a:r>
            <a:r>
              <a:rPr lang="sk-SK" sz="1600" b="1" smtClean="0"/>
              <a:t>„probable“ FH = pravdepodobná</a:t>
            </a:r>
            <a:r>
              <a:rPr lang="sk-SK" sz="1600" smtClean="0"/>
              <a:t> famil. hyperCHOL</a:t>
            </a:r>
            <a:br>
              <a:rPr lang="sk-SK" sz="1600" smtClean="0"/>
            </a:br>
            <a:r>
              <a:rPr lang="sk-SK" sz="1600" smtClean="0"/>
              <a:t>rodinná anamnéza (</a:t>
            </a:r>
            <a:r>
              <a:rPr lang="sk-SK" sz="1600" smtClean="0">
                <a:solidFill>
                  <a:srgbClr val="C00000"/>
                </a:solidFill>
              </a:rPr>
              <a:t>1 b) </a:t>
            </a:r>
            <a:br>
              <a:rPr lang="sk-SK" sz="1600" smtClean="0">
                <a:solidFill>
                  <a:srgbClr val="C00000"/>
                </a:solidFill>
              </a:rPr>
            </a:br>
            <a:r>
              <a:rPr lang="sk-SK" sz="1600" smtClean="0"/>
              <a:t>+ osobná anamnéza (</a:t>
            </a:r>
            <a:r>
              <a:rPr lang="sk-SK" sz="1600" smtClean="0">
                <a:solidFill>
                  <a:srgbClr val="C00000"/>
                </a:solidFill>
              </a:rPr>
              <a:t>2 b</a:t>
            </a:r>
            <a:r>
              <a:rPr lang="sk-SK" sz="1600" smtClean="0"/>
              <a:t>) </a:t>
            </a:r>
            <a:br>
              <a:rPr lang="sk-SK" sz="1600" smtClean="0"/>
            </a:br>
            <a:r>
              <a:rPr lang="sk-SK" sz="1600" smtClean="0"/>
              <a:t>+ </a:t>
            </a:r>
            <a:r>
              <a:rPr lang="sk-SK" sz="1600" b="1" smtClean="0">
                <a:solidFill>
                  <a:srgbClr val="C00000"/>
                </a:solidFill>
              </a:rPr>
              <a:t>hladina LDL cholesterolu (3 b)</a:t>
            </a:r>
            <a:r>
              <a:rPr lang="sk-SK" sz="1600" smtClean="0"/>
              <a:t/>
            </a:r>
            <a:br>
              <a:rPr lang="sk-SK" sz="1600" smtClean="0"/>
            </a:br>
            <a:r>
              <a:rPr lang="sk-SK" sz="1600" smtClean="0"/>
              <a:t>+ podľa výsledku genetického vyš. môže byť prehodnotené na definitívnu dg. FH </a:t>
            </a:r>
            <a:br>
              <a:rPr lang="sk-SK" sz="1600" smtClean="0"/>
            </a:br>
            <a:r>
              <a:rPr lang="sk-SK" sz="1600" smtClean="0"/>
              <a:t>/pozit. patolog. mutácia </a:t>
            </a:r>
            <a:r>
              <a:rPr lang="sk-SK" sz="1600" u="sng" smtClean="0"/>
              <a:t>+ 8 bodov/</a:t>
            </a:r>
            <a:r>
              <a:rPr lang="sk-SK" sz="3200" smtClean="0"/>
              <a:t/>
            </a:r>
            <a:br>
              <a:rPr lang="sk-SK" sz="3200" smtClean="0"/>
            </a:br>
            <a:r>
              <a:rPr lang="sk-SK" sz="320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3200" smtClean="0">
                <a:latin typeface="Arial" pitchFamily="34" charset="0"/>
                <a:cs typeface="Arial" pitchFamily="34" charset="0"/>
              </a:rPr>
            </a:br>
            <a:r>
              <a:rPr lang="sk-SK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nízky výskyt </a:t>
            </a:r>
            <a: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</a:br>
            <a: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k-SK" sz="3200" u="sng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definite</a:t>
            </a:r>
            <a: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“ (istá) FH: 8 / 62 (13%)</a:t>
            </a:r>
            <a:br>
              <a:rPr lang="sk-SK" sz="320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</a:br>
            <a:r>
              <a:rPr lang="sk-SK" smtClean="0"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latin typeface="Arial" pitchFamily="34" charset="0"/>
                <a:cs typeface="Arial" pitchFamily="34" charset="0"/>
              </a:rPr>
            </a:br>
            <a:endParaRPr lang="sk-SK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215074" y="4000504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sk-SK">
              <a:latin typeface="Arial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00034" y="428604"/>
            <a:ext cx="82319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70C0"/>
                </a:solidFill>
                <a:latin typeface="+mj-lt"/>
              </a:rPr>
              <a:t>Familiárna </a:t>
            </a:r>
            <a:r>
              <a:rPr lang="sk-SK" sz="3200" b="1" dirty="0" err="1" smtClean="0">
                <a:solidFill>
                  <a:srgbClr val="0070C0"/>
                </a:solidFill>
                <a:latin typeface="+mj-lt"/>
              </a:rPr>
              <a:t>hypercholesterolémia</a:t>
            </a:r>
            <a:r>
              <a:rPr lang="sk-SK" sz="3200" b="1" dirty="0" smtClean="0">
                <a:solidFill>
                  <a:srgbClr val="0070C0"/>
                </a:solidFill>
                <a:latin typeface="+mj-lt"/>
              </a:rPr>
              <a:t>  </a:t>
            </a:r>
          </a:p>
          <a:p>
            <a:pPr algn="ctr"/>
            <a:r>
              <a:rPr lang="sk-SK" sz="3200" b="1" dirty="0" smtClean="0">
                <a:solidFill>
                  <a:srgbClr val="0070C0"/>
                </a:solidFill>
                <a:latin typeface="+mj-lt"/>
              </a:rPr>
              <a:t>je </a:t>
            </a:r>
            <a:r>
              <a:rPr lang="sk-SK" sz="3200" b="1" dirty="0" err="1" smtClean="0">
                <a:solidFill>
                  <a:srgbClr val="0070C0"/>
                </a:solidFill>
                <a:latin typeface="+mj-lt"/>
              </a:rPr>
              <a:t>autozomovo</a:t>
            </a:r>
            <a:r>
              <a:rPr lang="sk-SK" sz="3200" b="1" dirty="0" smtClean="0">
                <a:solidFill>
                  <a:srgbClr val="0070C0"/>
                </a:solidFill>
                <a:latin typeface="+mj-lt"/>
              </a:rPr>
              <a:t> dominantne dedičné ochorenie</a:t>
            </a:r>
            <a:endParaRPr lang="sk-SK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BlokTextu 7"/>
          <p:cNvSpPr txBox="1">
            <a:spLocks noChangeArrowheads="1"/>
          </p:cNvSpPr>
          <p:nvPr/>
        </p:nvSpPr>
        <p:spPr bwMode="auto">
          <a:xfrm>
            <a:off x="357158" y="2087463"/>
            <a:ext cx="85010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Od narodenia  2 – 3 násobne zvýšený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LDL-cholesterol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Výskyt  1: 250</a:t>
            </a:r>
          </a:p>
          <a:p>
            <a:pPr>
              <a:buFont typeface="Wingdings" pitchFamily="2" charset="2"/>
              <a:buChar char="Ø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Na Slovensku  &gt; 20 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tisíc FH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pacientov</a:t>
            </a:r>
          </a:p>
          <a:p>
            <a:pPr>
              <a:buFont typeface="Wingdings" pitchFamily="2" charset="2"/>
              <a:buChar char="Ø"/>
            </a:pP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Ako nájdem 20-tisíc FH medzi 5 </a:t>
            </a:r>
            <a:r>
              <a:rPr lang="sk-SK" sz="2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milionmi</a:t>
            </a:r>
            <a:r>
              <a:rPr lang="sk-SK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			           					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8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071942"/>
            <a:ext cx="2328862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Rovná spojnica 20"/>
          <p:cNvCxnSpPr/>
          <p:nvPr/>
        </p:nvCxnSpPr>
        <p:spPr>
          <a:xfrm>
            <a:off x="4286248" y="4357694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3571868" y="4500570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2071670" y="6000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.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500430" y="5857892"/>
            <a:ext cx="1839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accent1"/>
                </a:solidFill>
                <a:latin typeface="+mj-lt"/>
              </a:rPr>
              <a:t>Projekt MED-PED</a:t>
            </a:r>
            <a:endParaRPr lang="sk-SK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Pacient geneticky potvrdená FH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728" y="2357430"/>
            <a:ext cx="74301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latin typeface="+mj-lt"/>
              </a:rPr>
              <a:t>RA:</a:t>
            </a:r>
          </a:p>
          <a:p>
            <a:r>
              <a:rPr lang="sk-SK" dirty="0" smtClean="0">
                <a:latin typeface="+mj-lt"/>
              </a:rPr>
              <a:t>OA:</a:t>
            </a:r>
          </a:p>
          <a:p>
            <a:r>
              <a:rPr lang="sk-SK" dirty="0" err="1" smtClean="0">
                <a:latin typeface="+mj-lt"/>
              </a:rPr>
              <a:t>Lipidy</a:t>
            </a:r>
            <a:r>
              <a:rPr lang="sk-SK" dirty="0" smtClean="0">
                <a:latin typeface="+mj-lt"/>
              </a:rPr>
              <a:t> bazálne:   LDL-C &gt;6,5 </a:t>
            </a:r>
            <a:r>
              <a:rPr lang="sk-SK" dirty="0" err="1" smtClean="0">
                <a:latin typeface="+mj-lt"/>
              </a:rPr>
              <a:t>mmol</a:t>
            </a:r>
            <a:r>
              <a:rPr lang="sk-SK" dirty="0" smtClean="0">
                <a:latin typeface="+mj-lt"/>
              </a:rPr>
              <a:t>/l ,</a:t>
            </a:r>
            <a:r>
              <a:rPr lang="sk-SK" dirty="0" err="1" smtClean="0">
                <a:latin typeface="+mj-lt"/>
              </a:rPr>
              <a:t>tj</a:t>
            </a:r>
            <a:r>
              <a:rPr lang="sk-SK" dirty="0" smtClean="0">
                <a:latin typeface="+mj-lt"/>
              </a:rPr>
              <a:t> 5 bodov DLNC</a:t>
            </a:r>
          </a:p>
          <a:p>
            <a:r>
              <a:rPr lang="sk-SK" dirty="0" err="1" smtClean="0">
                <a:latin typeface="+mj-lt"/>
              </a:rPr>
              <a:t>Lipidy</a:t>
            </a:r>
            <a:r>
              <a:rPr lang="sk-SK" dirty="0" smtClean="0">
                <a:latin typeface="+mj-lt"/>
              </a:rPr>
              <a:t> na liečbe:</a:t>
            </a:r>
          </a:p>
          <a:p>
            <a:r>
              <a:rPr lang="sk-SK" dirty="0" err="1" smtClean="0">
                <a:latin typeface="+mj-lt"/>
              </a:rPr>
              <a:t>Šľach</a:t>
            </a:r>
            <a:r>
              <a:rPr lang="sk-SK" dirty="0" smtClean="0">
                <a:latin typeface="+mj-lt"/>
              </a:rPr>
              <a:t>. </a:t>
            </a:r>
            <a:r>
              <a:rPr lang="sk-SK" dirty="0" err="1" smtClean="0">
                <a:latin typeface="+mj-lt"/>
              </a:rPr>
              <a:t>xantomatoza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pozit</a:t>
            </a:r>
            <a:r>
              <a:rPr lang="sk-SK" dirty="0" smtClean="0">
                <a:latin typeface="+mj-lt"/>
              </a:rPr>
              <a:t> na základe </a:t>
            </a:r>
            <a:r>
              <a:rPr lang="sk-SK" dirty="0" err="1" smtClean="0">
                <a:latin typeface="+mj-lt"/>
              </a:rPr>
              <a:t>usg</a:t>
            </a:r>
            <a:r>
              <a:rPr lang="sk-SK" dirty="0" smtClean="0">
                <a:latin typeface="+mj-lt"/>
              </a:rPr>
              <a:t> merania hrúbky ach. </a:t>
            </a:r>
            <a:r>
              <a:rPr lang="sk-SK" dirty="0" err="1" smtClean="0">
                <a:latin typeface="+mj-lt"/>
              </a:rPr>
              <a:t>Šľ</a:t>
            </a:r>
            <a:r>
              <a:rPr lang="sk-SK" dirty="0" smtClean="0">
                <a:latin typeface="+mj-lt"/>
              </a:rPr>
              <a:t>.–daj výsledok</a:t>
            </a:r>
          </a:p>
          <a:p>
            <a:r>
              <a:rPr lang="sk-SK" dirty="0" smtClean="0">
                <a:latin typeface="+mj-lt"/>
              </a:rPr>
              <a:t>DLNC </a:t>
            </a:r>
            <a:r>
              <a:rPr lang="sk-SK" dirty="0" err="1" smtClean="0">
                <a:latin typeface="+mj-lt"/>
              </a:rPr>
              <a:t>skore</a:t>
            </a:r>
            <a:r>
              <a:rPr lang="sk-SK" dirty="0" smtClean="0">
                <a:latin typeface="+mj-lt"/>
              </a:rPr>
              <a:t> ( mal aj bez DNA analýzy o 2 body vyššie kvôli hladine LDLC)</a:t>
            </a:r>
          </a:p>
          <a:p>
            <a:r>
              <a:rPr lang="sk-SK" dirty="0" smtClean="0">
                <a:latin typeface="+mj-lt"/>
              </a:rPr>
              <a:t>Výsledok DNA analýzy   </a:t>
            </a:r>
          </a:p>
          <a:p>
            <a:r>
              <a:rPr lang="sk-SK" dirty="0" smtClean="0">
                <a:latin typeface="+mj-lt"/>
              </a:rPr>
              <a:t>Konečný DLNC </a:t>
            </a:r>
            <a:r>
              <a:rPr lang="sk-SK" dirty="0" err="1" smtClean="0">
                <a:latin typeface="+mj-lt"/>
              </a:rPr>
              <a:t>skore</a:t>
            </a:r>
            <a:endParaRPr lang="sk-SK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Pacient mutácia nepotvrdená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286000" y="2413338"/>
            <a:ext cx="6000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latin typeface="+mn-lt"/>
              </a:rPr>
              <a:t>RA:</a:t>
            </a:r>
          </a:p>
          <a:p>
            <a:r>
              <a:rPr lang="sk-SK" dirty="0" smtClean="0">
                <a:latin typeface="+mn-lt"/>
              </a:rPr>
              <a:t>OA:</a:t>
            </a:r>
          </a:p>
          <a:p>
            <a:r>
              <a:rPr lang="sk-SK" dirty="0" err="1" smtClean="0">
                <a:latin typeface="+mn-lt"/>
              </a:rPr>
              <a:t>Lipidy</a:t>
            </a:r>
            <a:r>
              <a:rPr lang="sk-SK" dirty="0" smtClean="0">
                <a:latin typeface="+mn-lt"/>
              </a:rPr>
              <a:t> bazálne:     LDL-C v rozmedzí 5-6,4, 6,4, </a:t>
            </a:r>
            <a:r>
              <a:rPr lang="sk-SK" dirty="0" err="1" smtClean="0">
                <a:latin typeface="+mn-lt"/>
              </a:rPr>
              <a:t>tj</a:t>
            </a:r>
            <a:r>
              <a:rPr lang="sk-SK" dirty="0" smtClean="0">
                <a:latin typeface="+mn-lt"/>
              </a:rPr>
              <a:t> 3 body DLNC  </a:t>
            </a:r>
            <a:r>
              <a:rPr lang="sk-SK" dirty="0" err="1" smtClean="0">
                <a:latin typeface="+mn-lt"/>
              </a:rPr>
              <a:t>mmol</a:t>
            </a:r>
            <a:r>
              <a:rPr lang="sk-SK" dirty="0" smtClean="0">
                <a:latin typeface="+mn-lt"/>
              </a:rPr>
              <a:t>/l</a:t>
            </a:r>
          </a:p>
          <a:p>
            <a:r>
              <a:rPr lang="sk-SK" dirty="0" err="1" smtClean="0">
                <a:latin typeface="+mn-lt"/>
              </a:rPr>
              <a:t>Lipidy</a:t>
            </a:r>
            <a:r>
              <a:rPr lang="sk-SK" dirty="0" smtClean="0">
                <a:latin typeface="+mn-lt"/>
              </a:rPr>
              <a:t> na liečbe:</a:t>
            </a:r>
          </a:p>
          <a:p>
            <a:r>
              <a:rPr lang="sk-SK" dirty="0" err="1" smtClean="0">
                <a:latin typeface="+mn-lt"/>
              </a:rPr>
              <a:t>Šľach</a:t>
            </a:r>
            <a:r>
              <a:rPr lang="sk-SK" dirty="0" smtClean="0">
                <a:latin typeface="+mn-lt"/>
              </a:rPr>
              <a:t>. </a:t>
            </a:r>
            <a:r>
              <a:rPr lang="sk-SK" dirty="0" err="1" smtClean="0">
                <a:latin typeface="+mn-lt"/>
              </a:rPr>
              <a:t>Xantomatoza</a:t>
            </a:r>
            <a:r>
              <a:rPr lang="sk-SK" dirty="0" smtClean="0">
                <a:latin typeface="+mn-lt"/>
              </a:rPr>
              <a:t> </a:t>
            </a:r>
            <a:r>
              <a:rPr lang="sk-SK" dirty="0" err="1" smtClean="0">
                <a:latin typeface="+mn-lt"/>
              </a:rPr>
              <a:t>negat</a:t>
            </a:r>
            <a:r>
              <a:rPr lang="sk-SK" dirty="0" smtClean="0">
                <a:latin typeface="+mn-lt"/>
              </a:rPr>
              <a:t> na základe </a:t>
            </a:r>
            <a:r>
              <a:rPr lang="sk-SK" dirty="0" err="1" smtClean="0">
                <a:latin typeface="+mn-lt"/>
              </a:rPr>
              <a:t>usg</a:t>
            </a:r>
            <a:r>
              <a:rPr lang="sk-SK" dirty="0" smtClean="0">
                <a:latin typeface="+mn-lt"/>
              </a:rPr>
              <a:t>  merania hrúbky ach. </a:t>
            </a:r>
            <a:r>
              <a:rPr lang="sk-SK" dirty="0" err="1" smtClean="0">
                <a:latin typeface="+mn-lt"/>
              </a:rPr>
              <a:t>Šľ</a:t>
            </a:r>
            <a:r>
              <a:rPr lang="sk-SK" dirty="0" smtClean="0">
                <a:latin typeface="+mn-lt"/>
              </a:rPr>
              <a:t>.</a:t>
            </a:r>
          </a:p>
          <a:p>
            <a:r>
              <a:rPr lang="sk-SK" dirty="0" smtClean="0"/>
              <a:t>DLNC </a:t>
            </a:r>
            <a:r>
              <a:rPr lang="sk-SK" dirty="0" err="1" smtClean="0"/>
              <a:t>skore</a:t>
            </a:r>
            <a:r>
              <a:rPr lang="sk-SK" dirty="0" smtClean="0"/>
              <a:t> ( mal bez DNA analýzy o 2 body nižšie ako 1. pacient kvôli hladine LDLC)</a:t>
            </a:r>
          </a:p>
          <a:p>
            <a:r>
              <a:rPr lang="sk-SK" dirty="0" smtClean="0"/>
              <a:t>Výsledok DNA analýzy   </a:t>
            </a:r>
            <a:r>
              <a:rPr lang="sk-SK" dirty="0" err="1" smtClean="0"/>
              <a:t>negat</a:t>
            </a:r>
            <a:endParaRPr lang="sk-SK" dirty="0" smtClean="0"/>
          </a:p>
          <a:p>
            <a:endParaRPr lang="sk-SK" dirty="0" smtClean="0">
              <a:latin typeface="+mn-lt"/>
            </a:endParaRPr>
          </a:p>
          <a:p>
            <a:r>
              <a:rPr lang="sk-SK" dirty="0" smtClean="0">
                <a:latin typeface="+mn-lt"/>
              </a:rPr>
              <a:t>   </a:t>
            </a:r>
            <a:endParaRPr lang="sk-SK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143000"/>
          </a:xfrm>
        </p:spPr>
        <p:txBody>
          <a:bodyPr/>
          <a:lstStyle/>
          <a:p>
            <a:r>
              <a:rPr lang="cs-CZ" sz="28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Čím </a:t>
            </a:r>
            <a:r>
              <a:rPr lang="cs-CZ" sz="28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cs-CZ" sz="28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líšili</a:t>
            </a:r>
            <a:r>
              <a:rPr lang="cs-CZ" sz="28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títo</a:t>
            </a:r>
            <a:r>
              <a:rPr lang="cs-CZ" sz="28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dvaja</a:t>
            </a:r>
            <a:r>
              <a:rPr lang="cs-CZ" sz="28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pacienti?</a:t>
            </a:r>
            <a:endParaRPr lang="sk-SK" sz="28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24000" y="1397000"/>
          <a:ext cx="6096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DLNC</a:t>
                      </a:r>
                      <a:endParaRPr lang="sk-SK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Pacient č1</a:t>
                      </a:r>
                      <a:endParaRPr lang="sk-SK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Pacient č2</a:t>
                      </a:r>
                      <a:endParaRPr lang="sk-SK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Rodinná anamnéza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	</a:t>
                      </a:r>
                    </a:p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1.st. KV , LDL…              1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	</a:t>
                      </a:r>
                    </a:p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1.St  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šľ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xant ,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dieťa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2	</a:t>
                      </a:r>
                    </a:p>
                    <a:p>
                      <a:r>
                        <a:rPr lang="cs-CZ" sz="12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Osobná</a:t>
                      </a:r>
                      <a:r>
                        <a:rPr lang="cs-CZ" sz="12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anamnéza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	</a:t>
                      </a:r>
                    </a:p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IM                             2      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                    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CMP, ICHDK 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1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               	</a:t>
                      </a:r>
                    </a:p>
                    <a:p>
                      <a:r>
                        <a:rPr lang="cs-CZ" sz="12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ŠXantomatoza</a:t>
                      </a:r>
                      <a:r>
                        <a:rPr lang="cs-CZ" sz="12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6   </a:t>
                      </a:r>
                      <a:endParaRPr lang="cs-CZ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	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LDL C (</a:t>
                      </a:r>
                      <a:r>
                        <a:rPr lang="cs-CZ" sz="1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mmol</a:t>
                      </a: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/L)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	</a:t>
                      </a:r>
                    </a:p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LDL-C ≥ 8.5 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8                                     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LDL-C 6.5 - 8.4          5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                                              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	</a:t>
                      </a:r>
                    </a:p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LDL-C 5.0 - 6.4           3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                                              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	</a:t>
                      </a:r>
                    </a:p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LDL-C 4.0 - 4.9           1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                                              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	</a:t>
                      </a:r>
                    </a:p>
                    <a:p>
                      <a:r>
                        <a:rPr lang="cs-CZ" sz="12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DNA analýza</a:t>
                      </a:r>
                      <a:r>
                        <a:rPr lang="cs-CZ" sz="120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– 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funkčná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mutácia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v 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géne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LDLR, APOB 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alebo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PCSK9 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	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DLNC bez genetiky</a:t>
                      </a:r>
                    </a:p>
                    <a:p>
                      <a:r>
                        <a:rPr lang="cs-CZ" sz="1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cs-CZ" sz="1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Score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	                                  </a:t>
                      </a:r>
                    </a:p>
                    <a:p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Istá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FH                              &gt;8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                                                               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Probable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FH 	</a:t>
                      </a:r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    6-8</a:t>
                      </a:r>
                      <a:endParaRPr lang="cs-CZ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?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endParaRPr lang="sk-SK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sk-SK" sz="1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k-SK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sk-SK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571504"/>
          </a:xfrm>
        </p:spPr>
        <p:txBody>
          <a:bodyPr/>
          <a:lstStyle/>
          <a:p>
            <a:r>
              <a:rPr lang="sk-SK" dirty="0" err="1" smtClean="0"/>
              <a:t>Dutch</a:t>
            </a:r>
            <a:r>
              <a:rPr lang="sk-SK" dirty="0" smtClean="0"/>
              <a:t> skóre a pozitívna genetika FH</a:t>
            </a:r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00108"/>
            <a:ext cx="8143932" cy="485778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Obdĺžnik 5"/>
          <p:cNvSpPr/>
          <p:nvPr/>
        </p:nvSpPr>
        <p:spPr>
          <a:xfrm>
            <a:off x="285720" y="6058935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i="1" dirty="0" err="1" smtClean="0"/>
              <a:t>Grenkowitz</a:t>
            </a:r>
            <a:r>
              <a:rPr lang="sk-SK" sz="1600" i="1" dirty="0" smtClean="0"/>
              <a:t> T </a:t>
            </a:r>
            <a:r>
              <a:rPr lang="sk-SK" sz="1600" i="1" dirty="0" err="1" smtClean="0"/>
              <a:t>et</a:t>
            </a:r>
            <a:r>
              <a:rPr lang="sk-SK" sz="1600" i="1" dirty="0" smtClean="0"/>
              <a:t> al. </a:t>
            </a:r>
            <a:r>
              <a:rPr lang="en-US" sz="1600" i="1" dirty="0" smtClean="0"/>
              <a:t>Clinical characterization and mutation spectrum of German patients with familial hypercholesterolemia</a:t>
            </a:r>
            <a:r>
              <a:rPr lang="sk-SK" sz="1600" i="1" dirty="0" smtClean="0"/>
              <a:t>. </a:t>
            </a:r>
            <a:r>
              <a:rPr lang="en-US" sz="1600" i="1" dirty="0" smtClean="0"/>
              <a:t>Atherosclerosis</a:t>
            </a:r>
            <a:r>
              <a:rPr lang="en-US" sz="1600" dirty="0" smtClean="0"/>
              <a:t> </a:t>
            </a:r>
            <a:r>
              <a:rPr lang="sk-SK" sz="1600" dirty="0" smtClean="0"/>
              <a:t> </a:t>
            </a:r>
            <a:r>
              <a:rPr lang="en-US" sz="1600" dirty="0" smtClean="0"/>
              <a:t>253, 88-93 (October 2016)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569325" cy="1143000"/>
          </a:xfrm>
        </p:spPr>
        <p:txBody>
          <a:bodyPr/>
          <a:lstStyle/>
          <a:p>
            <a:r>
              <a:rPr lang="sk-SK" smtClean="0"/>
              <a:t>Modifikácia Dutch kritérií v Poľsku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4322763"/>
          </a:xfrm>
        </p:spPr>
        <p:txBody>
          <a:bodyPr/>
          <a:lstStyle/>
          <a:p>
            <a:r>
              <a:rPr lang="sk-SK" b="1" dirty="0" smtClean="0"/>
              <a:t>LDL </a:t>
            </a:r>
            <a:r>
              <a:rPr lang="sk-SK" b="1" dirty="0" err="1" smtClean="0"/>
              <a:t>thresholds</a:t>
            </a:r>
            <a:r>
              <a:rPr lang="sk-SK" dirty="0" smtClean="0"/>
              <a:t> geneticky potvrdenej FH </a:t>
            </a:r>
          </a:p>
          <a:p>
            <a:pPr>
              <a:buFontTx/>
              <a:buNone/>
            </a:pPr>
            <a:r>
              <a:rPr lang="sk-SK" dirty="0" smtClean="0"/>
              <a:t>	</a:t>
            </a:r>
            <a:r>
              <a:rPr lang="sk-SK" b="1" dirty="0" smtClean="0"/>
              <a:t>5.79 </a:t>
            </a:r>
            <a:r>
              <a:rPr lang="sk-SK" b="1" dirty="0" err="1" smtClean="0"/>
              <a:t>mmol</a:t>
            </a:r>
            <a:r>
              <a:rPr lang="sk-SK" b="1" dirty="0" smtClean="0"/>
              <a:t>/l</a:t>
            </a:r>
            <a:r>
              <a:rPr lang="sk-SK" dirty="0" smtClean="0"/>
              <a:t> vo veku &lt;40 rokov</a:t>
            </a:r>
          </a:p>
          <a:p>
            <a:pPr>
              <a:buFontTx/>
              <a:buNone/>
            </a:pPr>
            <a:r>
              <a:rPr lang="sk-SK" b="1" dirty="0" smtClean="0"/>
              <a:t>	6.7</a:t>
            </a:r>
            <a:r>
              <a:rPr lang="sk-SK" dirty="0" smtClean="0"/>
              <a:t> </a:t>
            </a:r>
            <a:r>
              <a:rPr lang="sk-SK" dirty="0" err="1" smtClean="0"/>
              <a:t>mmol</a:t>
            </a:r>
            <a:r>
              <a:rPr lang="sk-SK" dirty="0" smtClean="0"/>
              <a:t>/l starších ako </a:t>
            </a:r>
            <a:r>
              <a:rPr lang="sk-SK" b="1" dirty="0" smtClean="0"/>
              <a:t>≥40 </a:t>
            </a:r>
            <a:r>
              <a:rPr lang="sk-SK" dirty="0" smtClean="0"/>
              <a:t>rokov.</a:t>
            </a:r>
          </a:p>
          <a:p>
            <a:pPr>
              <a:buFontTx/>
              <a:buNone/>
            </a:pPr>
            <a:endParaRPr lang="sk-SK" dirty="0" smtClean="0"/>
          </a:p>
          <a:p>
            <a:r>
              <a:rPr lang="sk-SK" b="1" dirty="0" err="1" smtClean="0"/>
              <a:t>clinical</a:t>
            </a:r>
            <a:r>
              <a:rPr lang="sk-SK" b="1" dirty="0" smtClean="0"/>
              <a:t> </a:t>
            </a:r>
            <a:r>
              <a:rPr lang="sk-SK" b="1" dirty="0" err="1" smtClean="0"/>
              <a:t>score</a:t>
            </a:r>
            <a:r>
              <a:rPr lang="sk-SK" dirty="0" smtClean="0"/>
              <a:t> </a:t>
            </a:r>
            <a:r>
              <a:rPr lang="sk-SK" b="1" dirty="0" err="1" smtClean="0"/>
              <a:t>threshold</a:t>
            </a:r>
            <a:r>
              <a:rPr lang="sk-SK" dirty="0" smtClean="0"/>
              <a:t> </a:t>
            </a:r>
            <a:r>
              <a:rPr lang="sk-SK" sz="2800" dirty="0" smtClean="0"/>
              <a:t>pre </a:t>
            </a:r>
            <a:r>
              <a:rPr lang="sk-SK" sz="2800" dirty="0" err="1" smtClean="0"/>
              <a:t>pozitivitu</a:t>
            </a:r>
            <a:r>
              <a:rPr lang="sk-SK" sz="2800" dirty="0" smtClean="0"/>
              <a:t> genetiky FH</a:t>
            </a:r>
          </a:p>
          <a:p>
            <a:pPr>
              <a:buFontTx/>
              <a:buNone/>
            </a:pPr>
            <a:r>
              <a:rPr lang="sk-SK" dirty="0" smtClean="0"/>
              <a:t>	</a:t>
            </a:r>
            <a:r>
              <a:rPr lang="sk-SK" b="1" dirty="0" smtClean="0"/>
              <a:t>5 bodov </a:t>
            </a:r>
            <a:r>
              <a:rPr lang="sk-SK" dirty="0" smtClean="0"/>
              <a:t>vo veku &lt;40 rokov </a:t>
            </a:r>
          </a:p>
          <a:p>
            <a:pPr>
              <a:buFontTx/>
              <a:buNone/>
            </a:pPr>
            <a:r>
              <a:rPr lang="sk-SK" b="1" dirty="0" smtClean="0"/>
              <a:t>	7 bodov </a:t>
            </a:r>
            <a:r>
              <a:rPr lang="sk-SK" dirty="0" smtClean="0"/>
              <a:t>starších ako </a:t>
            </a:r>
            <a:r>
              <a:rPr lang="sk-SK" b="1" dirty="0" smtClean="0"/>
              <a:t>≥40 </a:t>
            </a:r>
            <a:r>
              <a:rPr lang="sk-SK" dirty="0" smtClean="0"/>
              <a:t>rokov.</a:t>
            </a:r>
          </a:p>
          <a:p>
            <a:pPr>
              <a:buFontTx/>
              <a:buNone/>
            </a:pPr>
            <a:endParaRPr lang="sk-SK" sz="1800" dirty="0" smtClean="0"/>
          </a:p>
          <a:p>
            <a:pPr>
              <a:buFontTx/>
              <a:buNone/>
            </a:pPr>
            <a:r>
              <a:rPr lang="sk-SK" sz="1800" dirty="0" err="1" smtClean="0"/>
              <a:t>Mickiewicz</a:t>
            </a:r>
            <a:r>
              <a:rPr lang="sk-SK" sz="1800" dirty="0" smtClean="0"/>
              <a:t> A </a:t>
            </a:r>
            <a:r>
              <a:rPr lang="sk-SK" sz="1800" dirty="0" err="1" smtClean="0"/>
              <a:t>et</a:t>
            </a:r>
            <a:r>
              <a:rPr lang="sk-SK" sz="1800" dirty="0" smtClean="0"/>
              <a:t> al. </a:t>
            </a:r>
            <a:r>
              <a:rPr lang="sk-SK" sz="1800" dirty="0" err="1" smtClean="0"/>
              <a:t>Atherosclerosis</a:t>
            </a:r>
            <a:r>
              <a:rPr lang="sk-SK" sz="1800" dirty="0" smtClean="0"/>
              <a:t> 2016; 249:52-8. </a:t>
            </a:r>
            <a:r>
              <a:rPr lang="sk-SK" sz="1800" dirty="0" err="1" smtClean="0"/>
              <a:t>Efficacy</a:t>
            </a:r>
            <a:r>
              <a:rPr lang="sk-SK" sz="1800" dirty="0" smtClean="0"/>
              <a:t> </a:t>
            </a:r>
            <a:r>
              <a:rPr lang="sk-SK" sz="1800" dirty="0" err="1" smtClean="0"/>
              <a:t>of</a:t>
            </a:r>
            <a:r>
              <a:rPr lang="sk-SK" sz="1800" dirty="0" smtClean="0"/>
              <a:t> </a:t>
            </a:r>
            <a:r>
              <a:rPr lang="sk-SK" sz="1800" dirty="0" err="1" smtClean="0"/>
              <a:t>clinical</a:t>
            </a:r>
            <a:r>
              <a:rPr lang="sk-SK" sz="1800" dirty="0" smtClean="0"/>
              <a:t> </a:t>
            </a:r>
            <a:r>
              <a:rPr lang="sk-SK" sz="1800" dirty="0" err="1" smtClean="0"/>
              <a:t>diagnostic</a:t>
            </a:r>
            <a:r>
              <a:rPr lang="sk-SK" sz="1800" dirty="0" smtClean="0"/>
              <a:t> </a:t>
            </a:r>
            <a:r>
              <a:rPr lang="sk-SK" sz="1800" dirty="0" err="1" smtClean="0"/>
              <a:t>criteria</a:t>
            </a:r>
            <a:r>
              <a:rPr lang="sk-SK" sz="1800" dirty="0" smtClean="0"/>
              <a:t> </a:t>
            </a:r>
            <a:r>
              <a:rPr lang="sk-SK" sz="1800" dirty="0" err="1" smtClean="0"/>
              <a:t>for</a:t>
            </a:r>
            <a:r>
              <a:rPr lang="sk-SK" sz="1800" dirty="0" smtClean="0"/>
              <a:t> </a:t>
            </a:r>
            <a:r>
              <a:rPr lang="sk-SK" sz="1800" dirty="0" err="1" smtClean="0"/>
              <a:t>familial</a:t>
            </a:r>
            <a:r>
              <a:rPr lang="sk-SK" sz="1800" dirty="0" smtClean="0"/>
              <a:t> </a:t>
            </a:r>
            <a:r>
              <a:rPr lang="sk-SK" sz="1800" dirty="0" err="1" smtClean="0"/>
              <a:t>hypercholesterolemia</a:t>
            </a:r>
            <a:r>
              <a:rPr lang="sk-SK" sz="1800" dirty="0" smtClean="0"/>
              <a:t> </a:t>
            </a:r>
            <a:r>
              <a:rPr lang="sk-SK" sz="1800" dirty="0" err="1" smtClean="0"/>
              <a:t>genetic</a:t>
            </a:r>
            <a:r>
              <a:rPr lang="sk-SK" sz="1800" dirty="0" smtClean="0"/>
              <a:t> </a:t>
            </a:r>
            <a:r>
              <a:rPr lang="sk-SK" sz="1800" dirty="0" err="1" smtClean="0"/>
              <a:t>testing</a:t>
            </a:r>
            <a:r>
              <a:rPr lang="sk-SK" sz="1800" dirty="0" smtClean="0"/>
              <a:t> in </a:t>
            </a:r>
            <a:r>
              <a:rPr lang="sk-SK" sz="1800" dirty="0" err="1" smtClean="0"/>
              <a:t>Poland</a:t>
            </a:r>
            <a:r>
              <a:rPr lang="sk-SK" sz="1800" dirty="0" smtClean="0"/>
              <a:t>.</a:t>
            </a:r>
          </a:p>
          <a:p>
            <a:pPr>
              <a:buFontTx/>
              <a:buNone/>
            </a:pP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172480" cy="1143000"/>
          </a:xfrm>
        </p:spPr>
        <p:txBody>
          <a:bodyPr/>
          <a:lstStyle/>
          <a:p>
            <a:r>
              <a:rPr lang="sk-SK" dirty="0" smtClean="0"/>
              <a:t>Modifikácia </a:t>
            </a:r>
            <a:r>
              <a:rPr lang="sk-SK" dirty="0" err="1" smtClean="0"/>
              <a:t>Dutch</a:t>
            </a:r>
            <a:r>
              <a:rPr lang="sk-SK" dirty="0" smtClean="0"/>
              <a:t> kritérií (Wales)</a:t>
            </a:r>
            <a:endParaRPr lang="sk-SK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85794"/>
            <a:ext cx="84296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ĺžnik 5"/>
          <p:cNvSpPr/>
          <p:nvPr/>
        </p:nvSpPr>
        <p:spPr>
          <a:xfrm>
            <a:off x="214282" y="6143645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 smtClean="0">
                <a:latin typeface="Times New Roman" pitchFamily="18" charset="0"/>
              </a:rPr>
              <a:t>Haralambos</a:t>
            </a:r>
            <a:r>
              <a:rPr lang="sk-SK" dirty="0" smtClean="0">
                <a:latin typeface="Times New Roman" pitchFamily="18" charset="0"/>
              </a:rPr>
              <a:t> K </a:t>
            </a:r>
            <a:r>
              <a:rPr lang="sk-SK" dirty="0" err="1" smtClean="0">
                <a:latin typeface="Times New Roman" pitchFamily="18" charset="0"/>
              </a:rPr>
              <a:t>et</a:t>
            </a:r>
            <a:r>
              <a:rPr lang="sk-SK" dirty="0" smtClean="0">
                <a:latin typeface="Times New Roman" pitchFamily="18" charset="0"/>
              </a:rPr>
              <a:t> al. </a:t>
            </a:r>
            <a:r>
              <a:rPr lang="en-US" dirty="0" smtClean="0">
                <a:latin typeface="Times New Roman" pitchFamily="18" charset="0"/>
              </a:rPr>
              <a:t>Clinical experience of scoring criteria for Familial</a:t>
            </a:r>
            <a:r>
              <a:rPr lang="sk-SK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Hypercholesterolaemia</a:t>
            </a:r>
            <a:r>
              <a:rPr lang="en-US" dirty="0" smtClean="0">
                <a:latin typeface="Times New Roman" pitchFamily="18" charset="0"/>
              </a:rPr>
              <a:t> (FH) genetic testing in Wales</a:t>
            </a:r>
            <a:r>
              <a:rPr lang="sk-SK" dirty="0" smtClean="0">
                <a:latin typeface="Times New Roman" pitchFamily="18" charset="0"/>
              </a:rPr>
              <a:t>. </a:t>
            </a:r>
            <a:r>
              <a:rPr lang="sk-SK" dirty="0" err="1" smtClean="0">
                <a:latin typeface="Times New Roman" pitchFamily="18" charset="0"/>
              </a:rPr>
              <a:t>Atherosclerosis</a:t>
            </a:r>
            <a:r>
              <a:rPr lang="sk-SK" dirty="0" smtClean="0">
                <a:latin typeface="Times New Roman" pitchFamily="18" charset="0"/>
              </a:rPr>
              <a:t> 240 (2015) 190-196</a:t>
            </a:r>
            <a:endParaRPr lang="sk-SK" dirty="0"/>
          </a:p>
        </p:txBody>
      </p:sp>
      <p:sp>
        <p:nvSpPr>
          <p:cNvPr id="11" name="Šípka doľava 10"/>
          <p:cNvSpPr/>
          <p:nvPr/>
        </p:nvSpPr>
        <p:spPr>
          <a:xfrm>
            <a:off x="3357554" y="1142984"/>
            <a:ext cx="97840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doľava 11"/>
          <p:cNvSpPr/>
          <p:nvPr/>
        </p:nvSpPr>
        <p:spPr>
          <a:xfrm>
            <a:off x="4857752" y="1571612"/>
            <a:ext cx="97840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ľava 12"/>
          <p:cNvSpPr/>
          <p:nvPr/>
        </p:nvSpPr>
        <p:spPr>
          <a:xfrm>
            <a:off x="3357554" y="2643182"/>
            <a:ext cx="97840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Šípka doľava 13"/>
          <p:cNvSpPr/>
          <p:nvPr/>
        </p:nvSpPr>
        <p:spPr>
          <a:xfrm>
            <a:off x="2214546" y="5000636"/>
            <a:ext cx="97840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172480" cy="1143000"/>
          </a:xfrm>
        </p:spPr>
        <p:txBody>
          <a:bodyPr/>
          <a:lstStyle/>
          <a:p>
            <a:r>
              <a:rPr lang="sk-SK" dirty="0" smtClean="0"/>
              <a:t>Modifikácia </a:t>
            </a:r>
            <a:r>
              <a:rPr lang="sk-SK" dirty="0" err="1" smtClean="0"/>
              <a:t>Dutch</a:t>
            </a:r>
            <a:r>
              <a:rPr lang="sk-SK" dirty="0" smtClean="0"/>
              <a:t> kritérií (Wales)</a:t>
            </a:r>
            <a:endParaRPr lang="sk-SK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864399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sk-SK" sz="3600" b="1" dirty="0" smtClean="0">
                <a:solidFill>
                  <a:schemeClr val="accent1"/>
                </a:solidFill>
              </a:rPr>
              <a:t>Záver</a:t>
            </a:r>
            <a:endParaRPr lang="cs-CZ" sz="3600" b="1" dirty="0" smtClean="0">
              <a:solidFill>
                <a:schemeClr val="accent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28688" y="2286000"/>
            <a:ext cx="715803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Analýza slovenského registra  MED-PED ukázala, že pre istú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dg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 FH je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je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 potrebné modifikovať DLNC a to predovšetkým bodové ohodnotenie hladiny LDL-C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Opakovane sa potvrdilo, že register pacientov a rodín s FH poskytuje dôležité epidemiologické, klinické ale </a:t>
            </a:r>
            <a:r>
              <a:rPr lang="sk-SK" sz="2000" smtClean="0">
                <a:latin typeface="Arial" pitchFamily="34" charset="0"/>
                <a:cs typeface="Arial" pitchFamily="34" charset="0"/>
              </a:rPr>
              <a:t>aj ekonomické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údaje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endParaRPr lang="sk-SK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2" descr="http://www.athero.cz/cze/projekt-medped-pro-laiky/images/logo_medped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Ďakujeme za pozornosť.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700213"/>
            <a:ext cx="6408738" cy="43926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41338" y="2439988"/>
            <a:ext cx="81089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 sz="240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41338" y="2439988"/>
            <a:ext cx="81089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 sz="2400"/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0" y="3132138"/>
            <a:ext cx="81089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 sz="2400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0" y="3132138"/>
            <a:ext cx="81089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 sz="2400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0" y="3132138"/>
            <a:ext cx="81089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 sz="2400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0" y="31321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k-SK" sz="2400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2000250" y="500063"/>
            <a:ext cx="6000750" cy="267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3200" b="1" kern="0" dirty="0">
                <a:solidFill>
                  <a:schemeClr val="accent1"/>
                </a:solidFill>
                <a:latin typeface="Arial" charset="0"/>
                <a:ea typeface="+mj-ea"/>
                <a:cs typeface="+mj-cs"/>
              </a:rPr>
              <a:t>Organizácia </a:t>
            </a:r>
            <a:r>
              <a:rPr lang="sk-SK" sz="3200" b="1" kern="0" dirty="0" smtClean="0">
                <a:solidFill>
                  <a:schemeClr val="accent1"/>
                </a:solidFill>
                <a:latin typeface="Arial" charset="0"/>
                <a:ea typeface="+mj-ea"/>
                <a:cs typeface="+mj-cs"/>
              </a:rPr>
              <a:t>MED-PED</a:t>
            </a:r>
            <a:endParaRPr lang="sk-SK" sz="3200" b="1" kern="0" dirty="0">
              <a:solidFill>
                <a:schemeClr val="accent1"/>
              </a:solidFill>
              <a:latin typeface="Arial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sk-SK" i="1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www.medpedfh.sk</a:t>
            </a:r>
            <a:endParaRPr lang="cs-CZ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3200" b="1" kern="0" dirty="0">
                <a:solidFill>
                  <a:srgbClr val="C00000"/>
                </a:solidFill>
                <a:latin typeface="Arial" charset="0"/>
                <a:ea typeface="+mj-ea"/>
                <a:cs typeface="+mj-cs"/>
              </a:rPr>
              <a:t> </a:t>
            </a:r>
            <a:endParaRPr lang="cs-CZ" sz="3200" kern="0" dirty="0">
              <a:solidFill>
                <a:srgbClr val="C00000"/>
              </a:solidFill>
              <a:latin typeface="Arial" charset="0"/>
              <a:ea typeface="+mj-ea"/>
              <a:cs typeface="+mj-cs"/>
            </a:endParaRPr>
          </a:p>
          <a:p>
            <a:pPr algn="ctr">
              <a:defRPr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sk-SK" sz="1400" i="1" dirty="0">
                <a:solidFill>
                  <a:srgbClr val="C00000"/>
                </a:solidFill>
                <a:cs typeface="Times New Roman" pitchFamily="18" charset="0"/>
              </a:rPr>
              <a:t>                            </a:t>
            </a:r>
            <a:endParaRPr lang="sk-SK" sz="2000" i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cs-C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cs-CZ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428625" y="2143116"/>
            <a:ext cx="8880380" cy="57708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sk-SK" sz="1800" b="1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b="1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b="1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sk-SK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Koordinácia a databáza</a:t>
            </a:r>
            <a:r>
              <a:rPr lang="sk-SK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Koordinačné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centrum </a:t>
            </a:r>
            <a:r>
              <a:rPr lang="cs-CZ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familiárne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hyperlipoproteinémie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			SZU, 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Bratislava </a:t>
            </a: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sz="1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sz="18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DNA diagnostika</a:t>
            </a:r>
            <a:r>
              <a:rPr lang="sk-SK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defRPr/>
            </a:pP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DIABGENE, Ústav </a:t>
            </a:r>
            <a:r>
              <a:rPr lang="cs-CZ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experimentálnej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endokrinológie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SAV, do r.2017 – </a:t>
            </a:r>
            <a:r>
              <a:rPr lang="cs-CZ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financovanie</a:t>
            </a: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…?</a:t>
            </a: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  2017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Odd. molekulovej a biochemickej genetiky, LFUK a UNB – zdrav. poisťovne</a:t>
            </a:r>
          </a:p>
          <a:p>
            <a:pPr>
              <a:defRPr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  </a:t>
            </a:r>
            <a:endParaRPr lang="sk-SK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381000" y="4338638"/>
            <a:ext cx="2144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k-SK"/>
          </a:p>
          <a:p>
            <a:r>
              <a:rPr lang="sk-SK"/>
              <a:t>		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cs-CZ" sz="3200" kern="0" dirty="0">
              <a:solidFill>
                <a:srgbClr val="C00000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20492" name="Picture 2" descr="http://www.athero.cz/cze/projekt-medped-pro-laiky/images/logo_medped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Zástupný symbol pro obsah 17"/>
          <p:cNvPicPr>
            <a:picLocks noChangeAspect="1" noChangeArrowheads="1"/>
          </p:cNvPicPr>
          <p:nvPr/>
        </p:nvPicPr>
        <p:blipFill>
          <a:blip r:embed="rId4" cstate="print"/>
          <a:srcRect l="39122" t="21304" r="5605" b="21640"/>
          <a:stretch>
            <a:fillRect/>
          </a:stretch>
        </p:blipFill>
        <p:spPr>
          <a:xfrm>
            <a:off x="2285984" y="2071678"/>
            <a:ext cx="4038600" cy="2346325"/>
          </a:xfrm>
          <a:prstGeom prst="rect">
            <a:avLst/>
          </a:prstGeom>
        </p:spPr>
      </p:pic>
      <p:sp>
        <p:nvSpPr>
          <p:cNvPr id="15" name="Obdĺžnik 14"/>
          <p:cNvSpPr/>
          <p:nvPr/>
        </p:nvSpPr>
        <p:spPr>
          <a:xfrm>
            <a:off x="428596" y="2143116"/>
            <a:ext cx="1725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23 MED-PED</a:t>
            </a:r>
          </a:p>
          <a:p>
            <a:pPr eaLnBrk="1" hangingPunct="1">
              <a:defRPr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centier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7772400" cy="1143000"/>
          </a:xfrm>
        </p:spPr>
        <p:txBody>
          <a:bodyPr/>
          <a:lstStyle/>
          <a:p>
            <a:pPr eaLnBrk="1" hangingPunct="1"/>
            <a:r>
              <a:rPr lang="sk-SK" sz="2800" b="1" dirty="0" smtClean="0">
                <a:solidFill>
                  <a:schemeClr val="accent1"/>
                </a:solidFill>
                <a:latin typeface="Arial" charset="0"/>
              </a:rPr>
              <a:t>Databáza MED-PED </a:t>
            </a:r>
            <a:r>
              <a:rPr lang="sk-SK" sz="2800" b="1" dirty="0" smtClean="0">
                <a:solidFill>
                  <a:schemeClr val="accent1"/>
                </a:solidFill>
                <a:latin typeface="Arial" pitchFamily="34" charset="0"/>
              </a:rPr>
              <a:t>na Slovensku</a:t>
            </a:r>
            <a:endParaRPr lang="cs-CZ" sz="2800" b="1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22531" name="BlokTextu 7"/>
          <p:cNvSpPr txBox="1">
            <a:spLocks noChangeArrowheads="1"/>
          </p:cNvSpPr>
          <p:nvPr/>
        </p:nvSpPr>
        <p:spPr bwMode="auto">
          <a:xfrm>
            <a:off x="428625" y="1928813"/>
            <a:ext cx="85010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V SR je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sk-SK" dirty="0">
                <a:latin typeface="Arial" pitchFamily="34" charset="0"/>
                <a:cs typeface="Arial" pitchFamily="34" charset="0"/>
              </a:rPr>
              <a:t>20 tisíc FH pacientov - ak je 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prevalencia</a:t>
            </a:r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1:250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Databáza :</a:t>
            </a:r>
            <a:r>
              <a:rPr lang="sk-SK" dirty="0">
                <a:latin typeface="Arial" pitchFamily="34" charset="0"/>
                <a:cs typeface="Arial" pitchFamily="34" charset="0"/>
              </a:rPr>
              <a:t>	</a:t>
            </a:r>
            <a:r>
              <a:rPr lang="pl-PL" dirty="0" smtClean="0"/>
              <a:t> 2246 pacientov (od roku 1997 do 2017  )</a:t>
            </a:r>
            <a:r>
              <a:rPr lang="sk-SK" dirty="0">
                <a:latin typeface="Arial" pitchFamily="34" charset="0"/>
                <a:cs typeface="Arial" pitchFamily="34" charset="0"/>
              </a:rPr>
              <a:t>	 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		 </a:t>
            </a:r>
            <a:r>
              <a:rPr lang="pl-PL" dirty="0" smtClean="0"/>
              <a:t>1184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probandov</a:t>
            </a:r>
            <a:r>
              <a:rPr lang="sk-SK" dirty="0">
                <a:latin typeface="Arial" pitchFamily="34" charset="0"/>
                <a:cs typeface="Arial" pitchFamily="34" charset="0"/>
              </a:rPr>
              <a:t> s klinickou 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dg</a:t>
            </a:r>
            <a:r>
              <a:rPr lang="sk-SK" dirty="0">
                <a:latin typeface="Arial" pitchFamily="34" charset="0"/>
                <a:cs typeface="Arial" pitchFamily="34" charset="0"/>
              </a:rPr>
              <a:t> FH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		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 1062  príbuzných</a:t>
            </a:r>
          </a:p>
          <a:p>
            <a:endParaRPr lang="sk-SK" dirty="0" smtClean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Väčšina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probandov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mala liečbu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statínmi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 nízkej dávke pri prvom vyšetrení v MEDPED centre </a:t>
            </a:r>
          </a:p>
          <a:p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avšak väčšina príbuzných liečbu nemala</a:t>
            </a:r>
          </a:p>
          <a:p>
            <a:endParaRPr lang="sk-SK" dirty="0" smtClean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2011 (začiatok analýz </a:t>
            </a:r>
            <a:r>
              <a:rPr lang="sk-SK" dirty="0" err="1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LDLrec</a:t>
            </a:r>
            <a:r>
              <a:rPr lang="sk-SK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)      745  osôb s klinickou </a:t>
            </a:r>
            <a:r>
              <a:rPr lang="sk-SK" dirty="0" err="1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dg</a:t>
            </a:r>
            <a:r>
              <a:rPr lang="sk-SK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 FH, </a:t>
            </a:r>
          </a:p>
          <a:p>
            <a:r>
              <a:rPr lang="sk-SK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			           536 </a:t>
            </a:r>
            <a:r>
              <a:rPr lang="sk-SK" dirty="0" err="1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probandov</a:t>
            </a:r>
            <a:r>
              <a:rPr lang="sk-SK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                           					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Pri stanovení klinickej diagnózy FH pomáhajú </a:t>
            </a:r>
            <a:br>
              <a:rPr lang="sk-SK" sz="28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sk-SK" sz="2800" b="1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skórovacie</a:t>
            </a:r>
            <a:r>
              <a:rPr lang="sk-SK" sz="28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metódy. </a:t>
            </a:r>
            <a:endParaRPr lang="en-US" sz="2700" i="1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60" name="Group 20"/>
          <p:cNvGraphicFramePr>
            <a:graphicFrameLocks noGrp="1"/>
          </p:cNvGraphicFramePr>
          <p:nvPr>
            <p:ph idx="1"/>
          </p:nvPr>
        </p:nvGraphicFramePr>
        <p:xfrm>
          <a:off x="762000" y="2286000"/>
          <a:ext cx="8229600" cy="26212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Simon Broome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MEDPED</a:t>
                      </a: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Dutch Lipid Clinic Network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 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alebo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LDL levels 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zvýšené podľa vekovej kategórie aspoň u dvoch príbuzných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Napr. </a:t>
                      </a:r>
                      <a:r>
                        <a:rPr kumimoji="0" lang="sk-S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chol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6,5 </a:t>
                      </a:r>
                      <a:r>
                        <a:rPr kumimoji="0" lang="sk-S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mmol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 vo veku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&lt;20 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FH 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príbuzný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76263" marR="0" lvl="1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TextBox 14"/>
          <p:cNvSpPr txBox="1">
            <a:spLocks noChangeArrowheads="1"/>
          </p:cNvSpPr>
          <p:nvPr/>
        </p:nvSpPr>
        <p:spPr bwMode="auto">
          <a:xfrm>
            <a:off x="609600" y="6319838"/>
            <a:ext cx="838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Tx/>
              <a:buAutoNum type="arabicPeriod"/>
            </a:pPr>
            <a:r>
              <a:rPr lang="en-GB" sz="1200" dirty="0">
                <a:latin typeface="+mj-lt"/>
              </a:rPr>
              <a:t>As summarized in: Marks D, et al. </a:t>
            </a:r>
            <a:r>
              <a:rPr lang="en-GB" sz="1200" i="1" dirty="0">
                <a:latin typeface="+mj-lt"/>
              </a:rPr>
              <a:t>Atherosclerosis</a:t>
            </a:r>
            <a:r>
              <a:rPr lang="en-GB" sz="1200" dirty="0">
                <a:latin typeface="+mj-lt"/>
              </a:rPr>
              <a:t>. 2003;168:1-14.</a:t>
            </a:r>
          </a:p>
          <a:p>
            <a:pPr marL="176213" indent="-176213">
              <a:buFontTx/>
              <a:buAutoNum type="arabicPeriod"/>
            </a:pPr>
            <a:r>
              <a:rPr lang="en-GB" sz="1200" dirty="0">
                <a:latin typeface="+mj-lt"/>
              </a:rPr>
              <a:t>As summarized in: </a:t>
            </a:r>
            <a:r>
              <a:rPr lang="en-US" sz="1200" dirty="0" err="1">
                <a:latin typeface="+mj-lt"/>
              </a:rPr>
              <a:t>Civiera</a:t>
            </a:r>
            <a:r>
              <a:rPr lang="en-US" sz="1200" dirty="0">
                <a:latin typeface="+mj-lt"/>
              </a:rPr>
              <a:t> F, et al. </a:t>
            </a:r>
            <a:r>
              <a:rPr lang="en-US" sz="1200" i="1" dirty="0">
                <a:latin typeface="+mj-lt"/>
              </a:rPr>
              <a:t>Circulation. </a:t>
            </a:r>
            <a:r>
              <a:rPr lang="en-GB" sz="1200" dirty="0">
                <a:latin typeface="+mj-lt"/>
              </a:rPr>
              <a:t>2004;173:55-68.</a:t>
            </a:r>
            <a:endParaRPr lang="en-US" sz="1200" dirty="0">
              <a:latin typeface="+mj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857250" y="2838450"/>
            <a:ext cx="24384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2838450"/>
            <a:ext cx="24384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62700" y="2838450"/>
            <a:ext cx="24384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71538" y="2300288"/>
            <a:ext cx="24384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62363" y="2300288"/>
            <a:ext cx="24384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76988" y="2300288"/>
            <a:ext cx="2438400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Content Placeholder 2"/>
          <p:cNvSpPr>
            <a:spLocks/>
          </p:cNvSpPr>
          <p:nvPr/>
        </p:nvSpPr>
        <p:spPr bwMode="auto">
          <a:xfrm>
            <a:off x="928688" y="1676400"/>
            <a:ext cx="76819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500"/>
              </a:spcBef>
              <a:spcAft>
                <a:spcPts val="1000"/>
              </a:spcAft>
              <a:buClr>
                <a:srgbClr val="FFFF00"/>
              </a:buClr>
              <a:buSzPct val="70000"/>
              <a:buFont typeface="Wingdings" pitchFamily="2" charset="2"/>
              <a:buNone/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610600" cy="1143000"/>
          </a:xfrm>
        </p:spPr>
        <p:txBody>
          <a:bodyPr/>
          <a:lstStyle/>
          <a:p>
            <a:r>
              <a:rPr lang="cs-CZ" sz="32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Simon</a:t>
            </a:r>
            <a:r>
              <a:rPr lang="cs-CZ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-B</a:t>
            </a:r>
            <a:r>
              <a:rPr lang="en-US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32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oome</a:t>
            </a:r>
            <a:r>
              <a:rPr lang="cs-CZ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dg </a:t>
            </a:r>
            <a:r>
              <a:rPr lang="sk-SK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32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ritéria</a:t>
            </a:r>
            <a:r>
              <a:rPr lang="sk-SK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pre FH</a:t>
            </a:r>
            <a:endParaRPr lang="cs-CZ" sz="3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0" y="1714488"/>
            <a:ext cx="926497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"/>
            <a:r>
              <a:rPr lang="sk-SK" sz="2400" b="1" dirty="0">
                <a:latin typeface="+mj-lt"/>
              </a:rPr>
              <a:t> </a:t>
            </a:r>
            <a:r>
              <a:rPr lang="sk-SK" sz="2400" b="1" dirty="0" smtClean="0">
                <a:latin typeface="+mj-lt"/>
              </a:rPr>
              <a:t>Istá FH</a:t>
            </a:r>
            <a:endParaRPr lang="sk-SK" sz="2400" b="1" dirty="0">
              <a:latin typeface="+mj-lt"/>
            </a:endParaRPr>
          </a:p>
          <a:p>
            <a:pPr fontAlgn="b"/>
            <a:r>
              <a:rPr lang="sk-SK" sz="1600" dirty="0" smtClean="0">
                <a:latin typeface="+mj-lt"/>
              </a:rPr>
              <a:t>T-</a:t>
            </a:r>
            <a:r>
              <a:rPr lang="cs-CZ" sz="1600" dirty="0" err="1" smtClean="0">
                <a:latin typeface="+mj-lt"/>
              </a:rPr>
              <a:t>Chol</a:t>
            </a:r>
            <a:r>
              <a:rPr lang="cs-CZ" sz="1600" dirty="0" smtClean="0">
                <a:latin typeface="+mj-lt"/>
              </a:rPr>
              <a:t> &gt; </a:t>
            </a:r>
            <a:r>
              <a:rPr lang="cs-CZ" sz="1600" dirty="0">
                <a:latin typeface="+mj-lt"/>
              </a:rPr>
              <a:t>7.5  </a:t>
            </a:r>
            <a:r>
              <a:rPr lang="cs-CZ" sz="1600" dirty="0" err="1">
                <a:latin typeface="+mj-lt"/>
              </a:rPr>
              <a:t>or</a:t>
            </a:r>
            <a:r>
              <a:rPr lang="cs-CZ" sz="1600" dirty="0">
                <a:latin typeface="+mj-lt"/>
              </a:rPr>
              <a:t> LDL-</a:t>
            </a:r>
            <a:r>
              <a:rPr lang="cs-CZ" sz="1600" dirty="0" err="1">
                <a:latin typeface="+mj-lt"/>
              </a:rPr>
              <a:t>chol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&gt; 4.9 </a:t>
            </a:r>
            <a:r>
              <a:rPr lang="cs-CZ" sz="1600" dirty="0" err="1">
                <a:latin typeface="+mj-lt"/>
              </a:rPr>
              <a:t>mmol</a:t>
            </a:r>
            <a:r>
              <a:rPr lang="cs-CZ" sz="1600" dirty="0">
                <a:latin typeface="+mj-lt"/>
              </a:rPr>
              <a:t>/L </a:t>
            </a:r>
            <a:r>
              <a:rPr lang="cs-CZ" sz="1600" dirty="0" smtClean="0">
                <a:latin typeface="+mj-lt"/>
              </a:rPr>
              <a:t>u </a:t>
            </a:r>
            <a:r>
              <a:rPr lang="cs-CZ" sz="1600" dirty="0" err="1" smtClean="0">
                <a:latin typeface="+mj-lt"/>
              </a:rPr>
              <a:t>dospelého</a:t>
            </a:r>
            <a:endParaRPr lang="cs-CZ" sz="1600" u="sng" dirty="0">
              <a:latin typeface="+mj-lt"/>
            </a:endParaRPr>
          </a:p>
          <a:p>
            <a:pPr fontAlgn="b"/>
            <a:r>
              <a:rPr lang="sk-SK" sz="1600" dirty="0">
                <a:latin typeface="+mj-lt"/>
              </a:rPr>
              <a:t>T-</a:t>
            </a:r>
            <a:r>
              <a:rPr lang="cs-CZ" sz="1600" dirty="0" err="1">
                <a:latin typeface="+mj-lt"/>
              </a:rPr>
              <a:t>Chol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&gt; 6.7  </a:t>
            </a:r>
            <a:r>
              <a:rPr lang="cs-CZ" sz="1600" dirty="0" err="1">
                <a:latin typeface="+mj-lt"/>
              </a:rPr>
              <a:t>or</a:t>
            </a:r>
            <a:r>
              <a:rPr lang="cs-CZ" sz="1600" dirty="0">
                <a:latin typeface="+mj-lt"/>
              </a:rPr>
              <a:t> LDL-</a:t>
            </a:r>
            <a:r>
              <a:rPr lang="cs-CZ" sz="1600" dirty="0" err="1">
                <a:latin typeface="+mj-lt"/>
              </a:rPr>
              <a:t>chol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&gt; </a:t>
            </a:r>
            <a:r>
              <a:rPr lang="cs-CZ" sz="1600" dirty="0">
                <a:latin typeface="+mj-lt"/>
              </a:rPr>
              <a:t>4.0 </a:t>
            </a:r>
            <a:r>
              <a:rPr lang="cs-CZ" sz="1600" dirty="0" err="1">
                <a:latin typeface="+mj-lt"/>
              </a:rPr>
              <a:t>mmol</a:t>
            </a:r>
            <a:r>
              <a:rPr lang="cs-CZ" sz="1600" dirty="0">
                <a:latin typeface="+mj-lt"/>
              </a:rPr>
              <a:t>/L </a:t>
            </a:r>
            <a:r>
              <a:rPr lang="cs-CZ" sz="1600" dirty="0" smtClean="0">
                <a:latin typeface="+mj-lt"/>
              </a:rPr>
              <a:t>u </a:t>
            </a:r>
            <a:r>
              <a:rPr lang="cs-CZ" sz="1600" dirty="0" err="1" smtClean="0">
                <a:latin typeface="+mj-lt"/>
              </a:rPr>
              <a:t>dieťaťa</a:t>
            </a:r>
            <a:r>
              <a:rPr lang="cs-CZ" sz="1600" dirty="0" smtClean="0">
                <a:latin typeface="+mj-lt"/>
              </a:rPr>
              <a:t> pod 16 </a:t>
            </a:r>
            <a:r>
              <a:rPr lang="cs-CZ" sz="1600" dirty="0" err="1" smtClean="0">
                <a:latin typeface="+mj-lt"/>
              </a:rPr>
              <a:t>rokov</a:t>
            </a:r>
            <a:endParaRPr lang="cs-CZ" sz="1600" dirty="0">
              <a:latin typeface="+mj-lt"/>
            </a:endParaRPr>
          </a:p>
          <a:p>
            <a:pPr fontAlgn="b"/>
            <a:r>
              <a:rPr lang="cs-CZ" sz="1600" b="1" dirty="0">
                <a:latin typeface="+mj-lt"/>
              </a:rPr>
              <a:t>PLUS</a:t>
            </a:r>
          </a:p>
          <a:p>
            <a:pPr fontAlgn="b"/>
            <a:r>
              <a:rPr lang="cs-CZ" sz="1600" dirty="0" err="1" smtClean="0">
                <a:latin typeface="+mj-lt"/>
              </a:rPr>
              <a:t>Šľachové</a:t>
            </a:r>
            <a:r>
              <a:rPr lang="cs-CZ" sz="1600" dirty="0" smtClean="0">
                <a:latin typeface="+mj-lt"/>
              </a:rPr>
              <a:t> xantomy u pacienta </a:t>
            </a:r>
            <a:r>
              <a:rPr lang="cs-CZ" sz="1600" dirty="0" err="1" smtClean="0">
                <a:latin typeface="+mj-lt"/>
              </a:rPr>
              <a:t>alebo</a:t>
            </a:r>
            <a:r>
              <a:rPr lang="cs-CZ" sz="1600" dirty="0" smtClean="0">
                <a:latin typeface="+mj-lt"/>
              </a:rPr>
              <a:t> 1.st </a:t>
            </a:r>
            <a:r>
              <a:rPr lang="cs-CZ" sz="1600" dirty="0" err="1" smtClean="0">
                <a:latin typeface="+mj-lt"/>
              </a:rPr>
              <a:t>alebo</a:t>
            </a:r>
            <a:r>
              <a:rPr lang="cs-CZ" sz="1600" dirty="0" smtClean="0">
                <a:latin typeface="+mj-lt"/>
              </a:rPr>
              <a:t> 2.st. </a:t>
            </a:r>
            <a:r>
              <a:rPr lang="cs-CZ" sz="1600" dirty="0" err="1" smtClean="0">
                <a:latin typeface="+mj-lt"/>
              </a:rPr>
              <a:t>príbuzného</a:t>
            </a:r>
            <a:r>
              <a:rPr lang="cs-CZ" sz="1600" dirty="0" smtClean="0">
                <a:latin typeface="+mj-lt"/>
              </a:rPr>
              <a:t> </a:t>
            </a:r>
            <a:endParaRPr lang="cs-CZ" sz="1600" dirty="0">
              <a:latin typeface="+mj-lt"/>
            </a:endParaRPr>
          </a:p>
          <a:p>
            <a:pPr fontAlgn="b"/>
            <a:r>
              <a:rPr lang="cs-CZ" sz="1600" b="1" dirty="0" smtClean="0">
                <a:latin typeface="+mj-lt"/>
              </a:rPr>
              <a:t>ALEBO</a:t>
            </a:r>
            <a:endParaRPr lang="cs-CZ" sz="1600" b="1" dirty="0">
              <a:latin typeface="+mj-lt"/>
            </a:endParaRPr>
          </a:p>
          <a:p>
            <a:pPr fontAlgn="b"/>
            <a:r>
              <a:rPr lang="cs-CZ" sz="1600" dirty="0">
                <a:latin typeface="+mj-lt"/>
              </a:rPr>
              <a:t>DNA </a:t>
            </a:r>
            <a:r>
              <a:rPr lang="cs-CZ" sz="1600" dirty="0" smtClean="0">
                <a:latin typeface="+mj-lt"/>
              </a:rPr>
              <a:t>analýzou </a:t>
            </a:r>
            <a:r>
              <a:rPr lang="cs-CZ" sz="1600" dirty="0" err="1" smtClean="0">
                <a:latin typeface="+mj-lt"/>
              </a:rPr>
              <a:t>potvrdená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 err="1" smtClean="0">
                <a:latin typeface="+mj-lt"/>
              </a:rPr>
              <a:t>mutácia</a:t>
            </a:r>
            <a:r>
              <a:rPr lang="cs-CZ" sz="1600" dirty="0" smtClean="0">
                <a:latin typeface="+mj-lt"/>
              </a:rPr>
              <a:t> v </a:t>
            </a:r>
            <a:r>
              <a:rPr lang="cs-CZ" sz="1600" dirty="0" err="1" smtClean="0">
                <a:latin typeface="+mj-lt"/>
              </a:rPr>
              <a:t>géne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>
                <a:latin typeface="+mj-lt"/>
              </a:rPr>
              <a:t>LDLR, PCSK9 </a:t>
            </a:r>
            <a:r>
              <a:rPr lang="cs-CZ" sz="1600" dirty="0" err="1">
                <a:latin typeface="+mj-lt"/>
              </a:rPr>
              <a:t>and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APOB</a:t>
            </a:r>
          </a:p>
          <a:p>
            <a:pPr fontAlgn="b"/>
            <a:endParaRPr lang="cs-CZ" sz="1600" dirty="0">
              <a:latin typeface="+mj-lt"/>
            </a:endParaRPr>
          </a:p>
          <a:p>
            <a:pPr fontAlgn="b"/>
            <a:r>
              <a:rPr lang="cs-CZ" sz="2400" b="1" dirty="0" err="1" smtClean="0">
                <a:latin typeface="+mj-lt"/>
              </a:rPr>
              <a:t>Pravdepodobná</a:t>
            </a:r>
            <a:r>
              <a:rPr lang="cs-CZ" sz="2400" b="1" dirty="0" smtClean="0">
                <a:latin typeface="+mj-lt"/>
              </a:rPr>
              <a:t> (</a:t>
            </a:r>
            <a:r>
              <a:rPr lang="cs-CZ" sz="2400" b="1" dirty="0" err="1" smtClean="0">
                <a:latin typeface="+mj-lt"/>
              </a:rPr>
              <a:t>probable</a:t>
            </a:r>
            <a:r>
              <a:rPr lang="cs-CZ" sz="2400" b="1" dirty="0" smtClean="0">
                <a:latin typeface="+mj-lt"/>
              </a:rPr>
              <a:t>) </a:t>
            </a:r>
            <a:r>
              <a:rPr lang="cs-CZ" sz="2400" b="1" dirty="0">
                <a:latin typeface="+mj-lt"/>
              </a:rPr>
              <a:t>FH </a:t>
            </a:r>
          </a:p>
          <a:p>
            <a:pPr fontAlgn="b"/>
            <a:r>
              <a:rPr lang="sk-SK" sz="1600" dirty="0">
                <a:latin typeface="+mj-lt"/>
              </a:rPr>
              <a:t>T-</a:t>
            </a:r>
            <a:r>
              <a:rPr lang="cs-CZ" sz="1600" dirty="0" err="1">
                <a:latin typeface="+mj-lt"/>
              </a:rPr>
              <a:t>Chol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&gt; </a:t>
            </a:r>
            <a:r>
              <a:rPr lang="cs-CZ" sz="1600" dirty="0">
                <a:latin typeface="+mj-lt"/>
              </a:rPr>
              <a:t>7.5 </a:t>
            </a:r>
            <a:r>
              <a:rPr lang="cs-CZ" sz="1600" dirty="0" err="1">
                <a:latin typeface="+mj-lt"/>
              </a:rPr>
              <a:t>or</a:t>
            </a:r>
            <a:r>
              <a:rPr lang="cs-CZ" sz="1600" dirty="0">
                <a:latin typeface="+mj-lt"/>
              </a:rPr>
              <a:t> LDL-</a:t>
            </a:r>
            <a:r>
              <a:rPr lang="cs-CZ" sz="1600" dirty="0" err="1">
                <a:latin typeface="+mj-lt"/>
              </a:rPr>
              <a:t>chol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&gt; </a:t>
            </a:r>
            <a:r>
              <a:rPr lang="cs-CZ" sz="1600" dirty="0">
                <a:latin typeface="+mj-lt"/>
              </a:rPr>
              <a:t>4.9 </a:t>
            </a:r>
            <a:r>
              <a:rPr lang="cs-CZ" sz="1600" dirty="0" err="1">
                <a:latin typeface="+mj-lt"/>
              </a:rPr>
              <a:t>mmol</a:t>
            </a:r>
            <a:r>
              <a:rPr lang="cs-CZ" sz="1600" dirty="0">
                <a:latin typeface="+mj-lt"/>
              </a:rPr>
              <a:t>/L </a:t>
            </a:r>
            <a:r>
              <a:rPr lang="cs-CZ" sz="1600" dirty="0" smtClean="0">
                <a:latin typeface="+mj-lt"/>
              </a:rPr>
              <a:t>u </a:t>
            </a:r>
            <a:r>
              <a:rPr lang="cs-CZ" sz="1600" dirty="0" err="1" smtClean="0">
                <a:latin typeface="+mj-lt"/>
              </a:rPr>
              <a:t>dospelého</a:t>
            </a:r>
            <a:r>
              <a:rPr lang="cs-CZ" sz="1600" dirty="0" smtClean="0">
                <a:latin typeface="+mj-lt"/>
              </a:rPr>
              <a:t> </a:t>
            </a:r>
            <a:endParaRPr lang="cs-CZ" sz="1600" u="sng" dirty="0">
              <a:latin typeface="+mj-lt"/>
            </a:endParaRPr>
          </a:p>
          <a:p>
            <a:pPr fontAlgn="b"/>
            <a:r>
              <a:rPr lang="sk-SK" sz="1600" dirty="0">
                <a:latin typeface="+mj-lt"/>
              </a:rPr>
              <a:t>T-</a:t>
            </a:r>
            <a:r>
              <a:rPr lang="cs-CZ" sz="1600" dirty="0" err="1">
                <a:latin typeface="+mj-lt"/>
              </a:rPr>
              <a:t>Chol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&gt; 6.7 </a:t>
            </a:r>
            <a:r>
              <a:rPr lang="cs-CZ" sz="1600" dirty="0" err="1">
                <a:latin typeface="+mj-lt"/>
              </a:rPr>
              <a:t>or</a:t>
            </a:r>
            <a:r>
              <a:rPr lang="cs-CZ" sz="1600" dirty="0">
                <a:latin typeface="+mj-lt"/>
              </a:rPr>
              <a:t> LDL-</a:t>
            </a:r>
            <a:r>
              <a:rPr lang="cs-CZ" sz="1600" dirty="0" err="1">
                <a:latin typeface="+mj-lt"/>
              </a:rPr>
              <a:t>chol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&gt; </a:t>
            </a:r>
            <a:r>
              <a:rPr lang="cs-CZ" sz="1600" dirty="0">
                <a:latin typeface="+mj-lt"/>
              </a:rPr>
              <a:t>4.0 </a:t>
            </a:r>
            <a:r>
              <a:rPr lang="cs-CZ" sz="1600" dirty="0" err="1">
                <a:latin typeface="+mj-lt"/>
              </a:rPr>
              <a:t>mmol</a:t>
            </a:r>
            <a:r>
              <a:rPr lang="cs-CZ" sz="1600" dirty="0">
                <a:latin typeface="+mj-lt"/>
              </a:rPr>
              <a:t>/L </a:t>
            </a:r>
            <a:r>
              <a:rPr lang="cs-CZ" sz="1600" dirty="0" smtClean="0">
                <a:latin typeface="+mj-lt"/>
              </a:rPr>
              <a:t>u </a:t>
            </a:r>
            <a:r>
              <a:rPr lang="cs-CZ" sz="1600" dirty="0" err="1" smtClean="0">
                <a:latin typeface="+mj-lt"/>
              </a:rPr>
              <a:t>dieťaťa</a:t>
            </a:r>
            <a:r>
              <a:rPr lang="cs-CZ" sz="1600" dirty="0" smtClean="0">
                <a:latin typeface="+mj-lt"/>
              </a:rPr>
              <a:t> pod 16 </a:t>
            </a:r>
            <a:r>
              <a:rPr lang="cs-CZ" sz="1600" dirty="0" err="1" smtClean="0">
                <a:latin typeface="+mj-lt"/>
              </a:rPr>
              <a:t>rokov</a:t>
            </a:r>
            <a:r>
              <a:rPr lang="cs-CZ" sz="1600" dirty="0" smtClean="0">
                <a:latin typeface="+mj-lt"/>
              </a:rPr>
              <a:t> </a:t>
            </a:r>
          </a:p>
          <a:p>
            <a:pPr fontAlgn="b"/>
            <a:r>
              <a:rPr lang="cs-CZ" sz="1600" b="1" dirty="0" smtClean="0">
                <a:latin typeface="+mj-lt"/>
              </a:rPr>
              <a:t>PLUS</a:t>
            </a:r>
            <a:endParaRPr lang="cs-CZ" sz="1600" b="1" dirty="0">
              <a:latin typeface="+mj-lt"/>
            </a:endParaRPr>
          </a:p>
          <a:p>
            <a:pPr fontAlgn="b"/>
            <a:r>
              <a:rPr lang="cs-CZ" sz="1600" dirty="0" err="1" smtClean="0">
                <a:latin typeface="+mj-lt"/>
              </a:rPr>
              <a:t>Pozitívna</a:t>
            </a:r>
            <a:r>
              <a:rPr lang="cs-CZ" sz="1600" dirty="0" smtClean="0">
                <a:latin typeface="+mj-lt"/>
              </a:rPr>
              <a:t> RA IM pod 60 </a:t>
            </a:r>
            <a:r>
              <a:rPr lang="cs-CZ" sz="1600" dirty="0" err="1" smtClean="0">
                <a:latin typeface="+mj-lt"/>
              </a:rPr>
              <a:t>rokov</a:t>
            </a:r>
            <a:r>
              <a:rPr lang="cs-CZ" sz="1600" dirty="0" smtClean="0">
                <a:latin typeface="+mj-lt"/>
              </a:rPr>
              <a:t> u 1.st </a:t>
            </a:r>
            <a:r>
              <a:rPr lang="cs-CZ" sz="1600" dirty="0" err="1" smtClean="0">
                <a:latin typeface="+mj-lt"/>
              </a:rPr>
              <a:t>príbuzného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 err="1" smtClean="0">
                <a:latin typeface="+mj-lt"/>
              </a:rPr>
              <a:t>alebo</a:t>
            </a:r>
            <a:r>
              <a:rPr lang="cs-CZ" sz="1600" dirty="0" smtClean="0">
                <a:latin typeface="+mj-lt"/>
              </a:rPr>
              <a:t> pod 50 </a:t>
            </a:r>
            <a:r>
              <a:rPr lang="cs-CZ" sz="1600" dirty="0" err="1" smtClean="0">
                <a:latin typeface="+mj-lt"/>
              </a:rPr>
              <a:t>rokov</a:t>
            </a:r>
            <a:r>
              <a:rPr lang="cs-CZ" sz="1600" dirty="0" smtClean="0">
                <a:latin typeface="+mj-lt"/>
              </a:rPr>
              <a:t> u 2. st. </a:t>
            </a:r>
            <a:r>
              <a:rPr lang="cs-CZ" sz="1600" dirty="0" err="1" smtClean="0">
                <a:latin typeface="+mj-lt"/>
              </a:rPr>
              <a:t>príbuzného</a:t>
            </a:r>
            <a:endParaRPr lang="cs-CZ" sz="1600" dirty="0">
              <a:latin typeface="+mj-lt"/>
            </a:endParaRPr>
          </a:p>
          <a:p>
            <a:pPr fontAlgn="b"/>
            <a:r>
              <a:rPr lang="cs-CZ" sz="1600" b="1" dirty="0" smtClean="0">
                <a:latin typeface="+mj-lt"/>
              </a:rPr>
              <a:t>ALEBO</a:t>
            </a:r>
            <a:endParaRPr lang="cs-CZ" sz="1600" b="1" dirty="0">
              <a:latin typeface="+mj-lt"/>
            </a:endParaRPr>
          </a:p>
          <a:p>
            <a:pPr fontAlgn="b"/>
            <a:r>
              <a:rPr lang="cs-CZ" sz="1600" dirty="0" smtClean="0">
                <a:latin typeface="+mj-lt"/>
              </a:rPr>
              <a:t>RA </a:t>
            </a:r>
            <a:r>
              <a:rPr lang="cs-CZ" sz="1600" dirty="0" err="1" smtClean="0">
                <a:latin typeface="+mj-lt"/>
              </a:rPr>
              <a:t>chol</a:t>
            </a:r>
            <a:r>
              <a:rPr lang="sk-SK" sz="1600" dirty="0" smtClean="0">
                <a:latin typeface="+mj-lt"/>
              </a:rPr>
              <a:t> &gt;</a:t>
            </a:r>
            <a:r>
              <a:rPr lang="cs-CZ" sz="1600" dirty="0" smtClean="0">
                <a:latin typeface="+mj-lt"/>
              </a:rPr>
              <a:t> 7,5 </a:t>
            </a:r>
            <a:r>
              <a:rPr lang="cs-CZ" sz="1600" dirty="0" err="1">
                <a:latin typeface="+mj-lt"/>
              </a:rPr>
              <a:t>mmol</a:t>
            </a:r>
            <a:r>
              <a:rPr lang="cs-CZ" sz="1600" dirty="0">
                <a:latin typeface="+mj-lt"/>
              </a:rPr>
              <a:t>/L </a:t>
            </a:r>
            <a:r>
              <a:rPr lang="cs-CZ" sz="1600" dirty="0" smtClean="0">
                <a:latin typeface="+mj-lt"/>
              </a:rPr>
              <a:t>u 1.alebo 2.st. </a:t>
            </a:r>
            <a:r>
              <a:rPr lang="cs-CZ" sz="1600" dirty="0" err="1" smtClean="0">
                <a:latin typeface="+mj-lt"/>
              </a:rPr>
              <a:t>dospelého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 err="1" smtClean="0">
                <a:latin typeface="+mj-lt"/>
              </a:rPr>
              <a:t>príbuzného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 err="1" smtClean="0">
                <a:latin typeface="+mj-lt"/>
              </a:rPr>
              <a:t>alebo</a:t>
            </a:r>
            <a:r>
              <a:rPr lang="cs-CZ" sz="1600" dirty="0" smtClean="0">
                <a:latin typeface="+mj-lt"/>
              </a:rPr>
              <a:t> &gt; 6,7 u </a:t>
            </a:r>
            <a:r>
              <a:rPr lang="cs-CZ" sz="1600" dirty="0" err="1" smtClean="0">
                <a:latin typeface="+mj-lt"/>
              </a:rPr>
              <a:t>dieťaťa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 err="1" smtClean="0">
                <a:latin typeface="+mj-lt"/>
              </a:rPr>
              <a:t>al</a:t>
            </a:r>
            <a:r>
              <a:rPr lang="cs-CZ" sz="1600" dirty="0" smtClean="0">
                <a:latin typeface="+mj-lt"/>
              </a:rPr>
              <a:t>. </a:t>
            </a:r>
            <a:r>
              <a:rPr lang="cs-CZ" sz="1600" dirty="0" err="1" smtClean="0">
                <a:latin typeface="+mj-lt"/>
              </a:rPr>
              <a:t>súrodenca</a:t>
            </a:r>
            <a:r>
              <a:rPr lang="cs-CZ" sz="1600" dirty="0" smtClean="0">
                <a:latin typeface="+mj-lt"/>
              </a:rPr>
              <a:t> pod 16 </a:t>
            </a:r>
            <a:r>
              <a:rPr lang="cs-CZ" sz="1600" dirty="0" err="1" smtClean="0">
                <a:latin typeface="+mj-lt"/>
              </a:rPr>
              <a:t>rokov</a:t>
            </a:r>
            <a:r>
              <a:rPr lang="cs-CZ" sz="1600" dirty="0" smtClean="0">
                <a:latin typeface="+mj-lt"/>
              </a:rPr>
              <a:t> </a:t>
            </a:r>
            <a:endParaRPr lang="cs-CZ" sz="1600" dirty="0">
              <a:latin typeface="+mj-lt"/>
            </a:endParaRPr>
          </a:p>
          <a:p>
            <a:endParaRPr lang="cs-CZ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72400" cy="762000"/>
          </a:xfrm>
        </p:spPr>
        <p:txBody>
          <a:bodyPr/>
          <a:lstStyle/>
          <a:p>
            <a:pPr lvl="0"/>
            <a:r>
              <a:rPr lang="en-US" sz="3200" b="1" dirty="0" smtClean="0">
                <a:solidFill>
                  <a:schemeClr val="accent5"/>
                </a:solidFill>
              </a:rPr>
              <a:t>Dutch Lipid Clinic Network</a:t>
            </a:r>
            <a:r>
              <a:rPr lang="sk-SK" sz="3200" b="1" dirty="0" smtClean="0">
                <a:solidFill>
                  <a:schemeClr val="accent5"/>
                </a:solidFill>
              </a:rPr>
              <a:t> </a:t>
            </a:r>
            <a:r>
              <a:rPr lang="cs-CZ" sz="3200" b="1" dirty="0" err="1" smtClean="0">
                <a:solidFill>
                  <a:schemeClr val="accent5"/>
                </a:solidFill>
              </a:rPr>
              <a:t>criteria</a:t>
            </a:r>
            <a:r>
              <a:rPr lang="sk-SK" sz="3200" b="1" dirty="0" smtClean="0">
                <a:solidFill>
                  <a:schemeClr val="accent5"/>
                </a:solidFill>
              </a:rPr>
              <a:t> </a:t>
            </a:r>
            <a:r>
              <a:rPr lang="sk-SK" sz="3200" b="1" dirty="0" err="1" smtClean="0">
                <a:solidFill>
                  <a:schemeClr val="accent5"/>
                </a:solidFill>
              </a:rPr>
              <a:t>for</a:t>
            </a:r>
            <a:r>
              <a:rPr lang="sk-SK" sz="3200" b="1" dirty="0" smtClean="0">
                <a:solidFill>
                  <a:schemeClr val="accent5"/>
                </a:solidFill>
              </a:rPr>
              <a:t> FH</a:t>
            </a:r>
            <a:endParaRPr lang="cs-CZ" sz="3200" b="1" dirty="0" smtClean="0">
              <a:solidFill>
                <a:schemeClr val="accent5"/>
              </a:solidFill>
            </a:endParaRPr>
          </a:p>
        </p:txBody>
      </p:sp>
      <p:sp>
        <p:nvSpPr>
          <p:cNvPr id="81923" name="Text Box 1027"/>
          <p:cNvSpPr txBox="1">
            <a:spLocks noChangeArrowheads="1"/>
          </p:cNvSpPr>
          <p:nvPr/>
        </p:nvSpPr>
        <p:spPr bwMode="auto">
          <a:xfrm>
            <a:off x="228600" y="714357"/>
            <a:ext cx="89154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4"/>
            <a:r>
              <a:rPr lang="cs-CZ" b="1" dirty="0" smtClean="0">
                <a:latin typeface="Adobe Jenson Pro" charset="0"/>
              </a:rPr>
              <a:t>Kritéria </a:t>
            </a:r>
            <a:r>
              <a:rPr lang="cs-CZ" dirty="0">
                <a:latin typeface="Adobe Jenson Pro" charset="0"/>
              </a:rPr>
              <a:t>	</a:t>
            </a:r>
            <a:r>
              <a:rPr lang="sk-SK" dirty="0">
                <a:latin typeface="Comic Sans MS" pitchFamily="66" charset="0"/>
              </a:rPr>
              <a:t>                                                    </a:t>
            </a:r>
            <a:r>
              <a:rPr lang="sk-SK" dirty="0" smtClean="0">
                <a:latin typeface="Comic Sans MS" pitchFamily="66" charset="0"/>
              </a:rPr>
              <a:t>                 </a:t>
            </a:r>
            <a:r>
              <a:rPr lang="cs-CZ" b="1" dirty="0" smtClean="0">
                <a:latin typeface="Adobe Jenson Pro" charset="0"/>
              </a:rPr>
              <a:t>Skóre </a:t>
            </a:r>
            <a:r>
              <a:rPr lang="cs-CZ" sz="1600" dirty="0">
                <a:solidFill>
                  <a:schemeClr val="accent5"/>
                </a:solidFill>
                <a:latin typeface="Adobe Jenson Pro" charset="0"/>
              </a:rPr>
              <a:t>	</a:t>
            </a:r>
          </a:p>
          <a:p>
            <a:r>
              <a:rPr lang="cs-CZ" sz="1600" b="1" i="1" dirty="0" smtClean="0">
                <a:solidFill>
                  <a:srgbClr val="000000"/>
                </a:solidFill>
                <a:latin typeface="Adobe Jenson Pro" charset="0"/>
              </a:rPr>
              <a:t>Rodinná anamnéza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1.st.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príbuzný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s ICHS/ CMP, ICHDK (m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≤55, 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ž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≤ 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60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rokov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), 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alebo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                   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000000"/>
                </a:solidFill>
                <a:latin typeface="Comic Sans MS" pitchFamily="66" charset="0"/>
              </a:rPr>
              <a:t>      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1 	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1.st.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príbuzný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s LDL-C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≥ 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95. percentil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pre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vek a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pohlavie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1.st.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príbuzný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so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šľachovou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xantomatozou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a/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alebo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arcus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cornealis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, 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alebo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sk-SK" sz="1600" dirty="0" smtClean="0">
                <a:solidFill>
                  <a:srgbClr val="000000"/>
                </a:solidFill>
                <a:latin typeface="Comic Sans MS" pitchFamily="66" charset="0"/>
              </a:rPr>
              <a:t>     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2 	</a:t>
            </a:r>
          </a:p>
          <a:p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Dieťa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≤ 18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rokov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s LDL-C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≥ 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95. percentil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pre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vek a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pohlavie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b="1" i="1" dirty="0" err="1" smtClean="0">
                <a:solidFill>
                  <a:srgbClr val="000000"/>
                </a:solidFill>
                <a:latin typeface="Adobe Jenson Pro" charset="0"/>
              </a:rPr>
              <a:t>Osobná</a:t>
            </a:r>
            <a:r>
              <a:rPr lang="cs-CZ" sz="1600" b="1" i="1" dirty="0" smtClean="0">
                <a:solidFill>
                  <a:srgbClr val="000000"/>
                </a:solidFill>
                <a:latin typeface="Adobe Jenson Pro" charset="0"/>
              </a:rPr>
              <a:t> anamnéza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Pacient s ICHS (m ≤55, ž ≤ 60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rokov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) </a:t>
            </a:r>
            <a:r>
              <a:rPr lang="sk-SK" sz="1600" dirty="0" smtClean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       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2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Pacient s CMP, ICHDK (m ≤55, ž ≤ 60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rokov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)                                                               1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b="1" i="1" dirty="0" err="1" smtClean="0">
                <a:solidFill>
                  <a:srgbClr val="000000"/>
                </a:solidFill>
                <a:latin typeface="Adobe Jenson Pro" charset="0"/>
              </a:rPr>
              <a:t>Xantomatoza</a:t>
            </a:r>
            <a:r>
              <a:rPr lang="cs-CZ" sz="1600" b="1" i="1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Šľachová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                                 </a:t>
            </a:r>
            <a:r>
              <a:rPr lang="sk-SK" sz="1600" dirty="0" smtClean="0">
                <a:solidFill>
                  <a:srgbClr val="000000"/>
                </a:solidFill>
                <a:latin typeface="Comic Sans MS" pitchFamily="66" charset="0"/>
              </a:rPr>
              <a:t>               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6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err="1">
                <a:solidFill>
                  <a:srgbClr val="000000"/>
                </a:solidFill>
                <a:latin typeface="Adobe Jenson Pro" charset="0"/>
              </a:rPr>
              <a:t>Arcus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dobe Jenson Pro" charset="0"/>
              </a:rPr>
              <a:t>cornealis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vo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veku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≤ 45 </a:t>
            </a:r>
            <a:r>
              <a:rPr lang="cs-CZ" sz="1600" dirty="0" err="1" smtClean="0">
                <a:solidFill>
                  <a:srgbClr val="000000"/>
                </a:solidFill>
                <a:latin typeface="Adobe Jenson Pro" charset="0"/>
              </a:rPr>
              <a:t>rokov</a:t>
            </a:r>
            <a:r>
              <a:rPr lang="cs-CZ" sz="1600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  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4 	</a:t>
            </a:r>
          </a:p>
          <a:p>
            <a:r>
              <a:rPr lang="cs-CZ" sz="1600" b="1" dirty="0">
                <a:solidFill>
                  <a:srgbClr val="000000"/>
                </a:solidFill>
                <a:latin typeface="Adobe Jenson Pro" charset="0"/>
              </a:rPr>
              <a:t>LDL C (</a:t>
            </a:r>
            <a:r>
              <a:rPr lang="cs-CZ" sz="1600" b="1" dirty="0" err="1">
                <a:solidFill>
                  <a:srgbClr val="000000"/>
                </a:solidFill>
                <a:latin typeface="Adobe Jenson Pro" charset="0"/>
              </a:rPr>
              <a:t>mmol</a:t>
            </a:r>
            <a:r>
              <a:rPr lang="cs-CZ" sz="1600" b="1" dirty="0">
                <a:solidFill>
                  <a:srgbClr val="000000"/>
                </a:solidFill>
                <a:latin typeface="Adobe Jenson Pro" charset="0"/>
              </a:rPr>
              <a:t>/L)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  	</a:t>
            </a:r>
          </a:p>
          <a:p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LDL-C ≥ 8.5 </a:t>
            </a:r>
            <a:r>
              <a:rPr lang="sk-SK" sz="1600" dirty="0">
                <a:solidFill>
                  <a:srgbClr val="990033"/>
                </a:solidFill>
                <a:latin typeface="Comic Sans MS" pitchFamily="66" charset="0"/>
              </a:rPr>
              <a:t>                                                  </a:t>
            </a:r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 	</a:t>
            </a:r>
            <a:r>
              <a:rPr lang="sk-SK" sz="1600" dirty="0">
                <a:solidFill>
                  <a:srgbClr val="990033"/>
                </a:solidFill>
                <a:latin typeface="Comic Sans MS" pitchFamily="66" charset="0"/>
              </a:rPr>
              <a:t>                                                    </a:t>
            </a:r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8 	</a:t>
            </a:r>
          </a:p>
          <a:p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LDL-C 6.5 - 8.4 	</a:t>
            </a:r>
            <a:r>
              <a:rPr lang="sk-SK" sz="1600" dirty="0">
                <a:solidFill>
                  <a:srgbClr val="990033"/>
                </a:solidFill>
                <a:latin typeface="Comic Sans MS" pitchFamily="66" charset="0"/>
              </a:rPr>
              <a:t>                                                                                                </a:t>
            </a:r>
            <a:r>
              <a:rPr lang="sk-SK" sz="1600" dirty="0" smtClean="0">
                <a:solidFill>
                  <a:srgbClr val="990033"/>
                </a:solidFill>
                <a:latin typeface="Comic Sans MS" pitchFamily="66" charset="0"/>
              </a:rPr>
              <a:t> </a:t>
            </a:r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5 	</a:t>
            </a:r>
          </a:p>
          <a:p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LDL-C 5.0 - 6.4  	</a:t>
            </a:r>
            <a:r>
              <a:rPr lang="sk-SK" sz="1600" dirty="0">
                <a:solidFill>
                  <a:srgbClr val="990033"/>
                </a:solidFill>
                <a:latin typeface="Comic Sans MS" pitchFamily="66" charset="0"/>
              </a:rPr>
              <a:t>                                                                                               </a:t>
            </a:r>
            <a:r>
              <a:rPr lang="sk-SK" sz="1600" dirty="0" smtClean="0">
                <a:solidFill>
                  <a:srgbClr val="990033"/>
                </a:solidFill>
                <a:latin typeface="Comic Sans MS" pitchFamily="66" charset="0"/>
              </a:rPr>
              <a:t>  </a:t>
            </a:r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3 	</a:t>
            </a:r>
          </a:p>
          <a:p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LDL-C 4.0 - 4.9  	</a:t>
            </a:r>
            <a:r>
              <a:rPr lang="sk-SK" sz="1600" dirty="0">
                <a:solidFill>
                  <a:srgbClr val="990033"/>
                </a:solidFill>
                <a:latin typeface="Comic Sans MS" pitchFamily="66" charset="0"/>
              </a:rPr>
              <a:t>                                                                                              </a:t>
            </a:r>
            <a:r>
              <a:rPr lang="sk-SK" sz="1600" dirty="0" smtClean="0">
                <a:solidFill>
                  <a:srgbClr val="990033"/>
                </a:solidFill>
                <a:latin typeface="Comic Sans MS" pitchFamily="66" charset="0"/>
              </a:rPr>
              <a:t>   </a:t>
            </a:r>
            <a:r>
              <a:rPr lang="cs-CZ" sz="1600" dirty="0">
                <a:solidFill>
                  <a:srgbClr val="990033"/>
                </a:solidFill>
                <a:latin typeface="Adobe Jenson Pro" charset="0"/>
              </a:rPr>
              <a:t>1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b="1" i="1" dirty="0">
                <a:latin typeface="Adobe Jenson Pro" charset="0"/>
              </a:rPr>
              <a:t>DNA </a:t>
            </a:r>
            <a:r>
              <a:rPr lang="cs-CZ" sz="1600" b="1" i="1" dirty="0" smtClean="0">
                <a:latin typeface="Adobe Jenson Pro" charset="0"/>
              </a:rPr>
              <a:t>analýza</a:t>
            </a:r>
            <a:r>
              <a:rPr lang="cs-CZ" sz="1600" i="1" dirty="0" smtClean="0">
                <a:latin typeface="Adobe Jenson Pro" charset="0"/>
              </a:rPr>
              <a:t> </a:t>
            </a:r>
            <a:r>
              <a:rPr lang="cs-CZ" sz="1600" dirty="0">
                <a:solidFill>
                  <a:srgbClr val="FF0000"/>
                </a:solidFill>
                <a:latin typeface="Comic Sans MS"/>
              </a:rPr>
              <a:t>–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funkčná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mutácia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 v 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géne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LDLR, APOB 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alebo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 PCSK9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1600" dirty="0" smtClean="0">
                <a:solidFill>
                  <a:srgbClr val="FF0000"/>
                </a:solidFill>
                <a:latin typeface="Comic Sans MS" pitchFamily="66" charset="0"/>
              </a:rPr>
              <a:t>                    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8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b="1" i="1" dirty="0" err="1" smtClean="0">
                <a:solidFill>
                  <a:srgbClr val="000000"/>
                </a:solidFill>
                <a:latin typeface="Adobe Jenson Pro" charset="0"/>
              </a:rPr>
              <a:t>Stratifikácia</a:t>
            </a:r>
            <a:r>
              <a:rPr lang="cs-CZ" sz="1600" b="1" i="1" dirty="0" smtClean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                        </a:t>
            </a:r>
            <a:r>
              <a:rPr lang="cs-CZ" sz="1600" b="1" dirty="0" err="1">
                <a:solidFill>
                  <a:srgbClr val="000000"/>
                </a:solidFill>
                <a:latin typeface="Adobe Jenson Pro" charset="0"/>
              </a:rPr>
              <a:t>Total</a:t>
            </a:r>
            <a:r>
              <a:rPr lang="cs-CZ" sz="1600" b="1" dirty="0">
                <a:solidFill>
                  <a:srgbClr val="000000"/>
                </a:solidFill>
                <a:latin typeface="Adobe Jenson Pro" charset="0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Adobe Jenson Pro" charset="0"/>
              </a:rPr>
              <a:t>Score</a:t>
            </a:r>
            <a:r>
              <a:rPr lang="cs-CZ" sz="1600" dirty="0">
                <a:solidFill>
                  <a:srgbClr val="00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Istá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 FH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FF0000"/>
                </a:solidFill>
                <a:latin typeface="Comic Sans MS" pitchFamily="66" charset="0"/>
              </a:rPr>
              <a:t>                                                                 </a:t>
            </a:r>
            <a:r>
              <a:rPr lang="sk-SK" sz="1600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            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&gt;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8 	</a:t>
            </a:r>
          </a:p>
          <a:p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Pravdepodobná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 (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Probable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) FH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FF0000"/>
                </a:solidFill>
                <a:latin typeface="Comic Sans MS" pitchFamily="66" charset="0"/>
              </a:rPr>
              <a:t>                                                                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6-8 	</a:t>
            </a:r>
          </a:p>
          <a:p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Možná (</a:t>
            </a:r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Possible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) FH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FF0000"/>
                </a:solidFill>
                <a:latin typeface="Comic Sans MS" pitchFamily="66" charset="0"/>
              </a:rPr>
              <a:t>                                                                 </a:t>
            </a:r>
            <a:r>
              <a:rPr lang="sk-SK" sz="1600" dirty="0" smtClean="0">
                <a:solidFill>
                  <a:srgbClr val="FF0000"/>
                </a:solidFill>
                <a:latin typeface="Comic Sans MS" pitchFamily="66" charset="0"/>
              </a:rPr>
              <a:t>               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3-5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	</a:t>
            </a:r>
          </a:p>
          <a:p>
            <a:r>
              <a:rPr lang="cs-CZ" sz="1600" dirty="0" err="1" smtClean="0">
                <a:solidFill>
                  <a:srgbClr val="FF0000"/>
                </a:solidFill>
                <a:latin typeface="Adobe Jenson Pro" charset="0"/>
              </a:rPr>
              <a:t>Nepravdepodobná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 FH 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	</a:t>
            </a:r>
            <a:r>
              <a:rPr lang="sk-SK" sz="1600" dirty="0">
                <a:solidFill>
                  <a:srgbClr val="FF0000"/>
                </a:solidFill>
                <a:latin typeface="Comic Sans MS" pitchFamily="66" charset="0"/>
              </a:rPr>
              <a:t>                                                                 </a:t>
            </a:r>
            <a:r>
              <a:rPr lang="sk-SK" sz="1600" dirty="0" smtClean="0">
                <a:solidFill>
                  <a:srgbClr val="FF0000"/>
                </a:solidFill>
                <a:latin typeface="Comic Sans MS" pitchFamily="66" charset="0"/>
              </a:rPr>
              <a:t>               </a:t>
            </a:r>
            <a:r>
              <a:rPr lang="cs-CZ" sz="1600" dirty="0" smtClean="0">
                <a:solidFill>
                  <a:srgbClr val="FF0000"/>
                </a:solidFill>
                <a:latin typeface="Adobe Jenson Pro" charset="0"/>
              </a:rPr>
              <a:t>&lt;</a:t>
            </a:r>
            <a:r>
              <a:rPr lang="cs-CZ" sz="1600" dirty="0">
                <a:solidFill>
                  <a:srgbClr val="FF0000"/>
                </a:solidFill>
                <a:latin typeface="Adobe Jenson Pro" charset="0"/>
              </a:rPr>
              <a:t>3</a:t>
            </a:r>
            <a:r>
              <a:rPr lang="cs-CZ" dirty="0">
                <a:solidFill>
                  <a:srgbClr val="FF0000"/>
                </a:solidFill>
                <a:latin typeface="Adobe Jenson Pro" charset="0"/>
              </a:rPr>
              <a:t>	</a:t>
            </a:r>
          </a:p>
          <a:p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9144000" cy="1143000"/>
          </a:xfrm>
          <a:noFill/>
        </p:spPr>
        <p:txBody>
          <a:bodyPr lIns="92075" tIns="46038" rIns="92075" bIns="46038"/>
          <a:lstStyle/>
          <a:p>
            <a:pPr algn="l" defTabSz="762000"/>
            <a:r>
              <a:rPr lang="sk-SK" sz="2800" b="1" dirty="0" smtClean="0">
                <a:solidFill>
                  <a:schemeClr val="accent1"/>
                </a:solidFill>
                <a:latin typeface="Arial" pitchFamily="34" charset="0"/>
              </a:rPr>
              <a:t>Najpresnejšou metódou diagnostiky  FH je DNA </a:t>
            </a:r>
            <a:r>
              <a:rPr lang="sk-SK" sz="2800" b="1" dirty="0" err="1" smtClean="0">
                <a:solidFill>
                  <a:schemeClr val="accent1"/>
                </a:solidFill>
                <a:latin typeface="Arial" pitchFamily="34" charset="0"/>
              </a:rPr>
              <a:t>dg</a:t>
            </a:r>
            <a:r>
              <a:rPr lang="sk-SK" sz="2800" b="1" dirty="0" smtClean="0">
                <a:solidFill>
                  <a:schemeClr val="accent1"/>
                </a:solidFill>
                <a:latin typeface="Arial" pitchFamily="34" charset="0"/>
              </a:rPr>
              <a:t>  </a:t>
            </a:r>
            <a:endParaRPr lang="cs-CZ" sz="2800" b="1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2057400"/>
            <a:ext cx="7496175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140000"/>
              </a:lnSpc>
            </a:pPr>
            <a:r>
              <a:rPr lang="sk-SK" sz="2400">
                <a:latin typeface="Arial" pitchFamily="34" charset="0"/>
                <a:cs typeface="Arial" pitchFamily="34" charset="0"/>
              </a:rPr>
              <a:t>U pacientov s istou klinickou FH sa zisťujú</a:t>
            </a:r>
          </a:p>
          <a:p>
            <a:pPr defTabSz="762000" eaLnBrk="0" hangingPunct="0">
              <a:lnSpc>
                <a:spcPct val="140000"/>
              </a:lnSpc>
            </a:pPr>
            <a:endParaRPr lang="sk-SK" sz="2400">
              <a:latin typeface="Arial" pitchFamily="34" charset="0"/>
              <a:cs typeface="Arial" pitchFamily="34" charset="0"/>
            </a:endParaRPr>
          </a:p>
          <a:p>
            <a:pPr defTabSz="762000" eaLnBrk="0" hangingPunct="0">
              <a:lnSpc>
                <a:spcPct val="140000"/>
              </a:lnSpc>
            </a:pPr>
            <a:r>
              <a:rPr lang="sk-SK" sz="2400" u="sng">
                <a:latin typeface="Arial" pitchFamily="34" charset="0"/>
                <a:cs typeface="Arial" pitchFamily="34" charset="0"/>
              </a:rPr>
              <a:t>v 77%</a:t>
            </a:r>
            <a:r>
              <a:rPr lang="sk-SK" sz="2400">
                <a:latin typeface="Arial" pitchFamily="34" charset="0"/>
                <a:cs typeface="Arial" pitchFamily="34" charset="0"/>
              </a:rPr>
              <a:t> mutácie </a:t>
            </a:r>
          </a:p>
          <a:p>
            <a:pPr defTabSz="762000" eaLnBrk="0" hangingPunct="0">
              <a:lnSpc>
                <a:spcPct val="140000"/>
              </a:lnSpc>
            </a:pPr>
            <a:r>
              <a:rPr lang="sk-SK" sz="2400">
                <a:latin typeface="Arial" pitchFamily="34" charset="0"/>
                <a:cs typeface="Arial" pitchFamily="34" charset="0"/>
              </a:rPr>
              <a:t>            v géne pre </a:t>
            </a:r>
            <a:r>
              <a:rPr lang="sk-SK" sz="2400" u="sng">
                <a:latin typeface="Arial" pitchFamily="34" charset="0"/>
                <a:cs typeface="Arial" pitchFamily="34" charset="0"/>
              </a:rPr>
              <a:t>LDL receptor </a:t>
            </a:r>
            <a:r>
              <a:rPr lang="sk-SK" sz="2400">
                <a:latin typeface="Arial" pitchFamily="34" charset="0"/>
                <a:cs typeface="Arial" pitchFamily="34" charset="0"/>
              </a:rPr>
              <a:t>a géne pre </a:t>
            </a:r>
            <a:r>
              <a:rPr lang="sk-SK" sz="2400" u="sng">
                <a:latin typeface="Arial" pitchFamily="34" charset="0"/>
                <a:cs typeface="Arial" pitchFamily="34" charset="0"/>
              </a:rPr>
              <a:t>apoB-100</a:t>
            </a:r>
          </a:p>
          <a:p>
            <a:pPr defTabSz="762000" eaLnBrk="0" hangingPunct="0">
              <a:lnSpc>
                <a:spcPct val="140000"/>
              </a:lnSpc>
            </a:pPr>
            <a:endParaRPr lang="cs-CZ" sz="2400">
              <a:latin typeface="Arial" pitchFamily="34" charset="0"/>
              <a:cs typeface="Arial" pitchFamily="34" charset="0"/>
            </a:endParaRPr>
          </a:p>
          <a:p>
            <a:pPr defTabSz="762000" eaLnBrk="0" hangingPunct="0">
              <a:lnSpc>
                <a:spcPct val="140000"/>
              </a:lnSpc>
            </a:pPr>
            <a:r>
              <a:rPr lang="sk-SK" sz="2400">
                <a:latin typeface="Arial" pitchFamily="34" charset="0"/>
                <a:cs typeface="Arial" pitchFamily="34" charset="0"/>
              </a:rPr>
              <a:t> v 23%   sa jedná o tzv. </a:t>
            </a:r>
            <a:r>
              <a:rPr lang="en-US" sz="2400" u="sng">
                <a:latin typeface="Arial" pitchFamily="34" charset="0"/>
                <a:cs typeface="Arial" pitchFamily="34" charset="0"/>
              </a:rPr>
              <a:t>non-LDLR</a:t>
            </a:r>
            <a:r>
              <a:rPr lang="sk-SK" sz="2400" u="sng"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>
                <a:latin typeface="Arial" pitchFamily="34" charset="0"/>
                <a:cs typeface="Arial" pitchFamily="34" charset="0"/>
              </a:rPr>
              <a:t>/</a:t>
            </a:r>
            <a:r>
              <a:rPr lang="sk-SK" sz="2400" u="sng"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>
                <a:latin typeface="Arial" pitchFamily="34" charset="0"/>
                <a:cs typeface="Arial" pitchFamily="34" charset="0"/>
              </a:rPr>
              <a:t>non-APOB</a:t>
            </a:r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endParaRPr lang="sk-SK" sz="2400">
              <a:latin typeface="Arial" pitchFamily="34" charset="0"/>
              <a:cs typeface="Arial" pitchFamily="34" charset="0"/>
            </a:endParaRPr>
          </a:p>
          <a:p>
            <a:pPr defTabSz="762000" eaLnBrk="0" hangingPunct="0">
              <a:lnSpc>
                <a:spcPct val="140000"/>
              </a:lnSpc>
            </a:pPr>
            <a:endParaRPr lang="sk-SK" sz="2400">
              <a:solidFill>
                <a:schemeClr val="bg1"/>
              </a:solidFill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228600" y="2057400"/>
            <a:ext cx="7772400" cy="342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25" cy="1143000"/>
          </a:xfrm>
        </p:spPr>
        <p:txBody>
          <a:bodyPr/>
          <a:lstStyle/>
          <a:p>
            <a:r>
              <a:rPr lang="sk-SK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Prevalencia</a:t>
            </a:r>
            <a:r>
              <a:rPr lang="sk-SK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mutácií v géne pre LDL receptor a </a:t>
            </a:r>
            <a:r>
              <a:rPr lang="sk-SK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apoB</a:t>
            </a:r>
            <a:r>
              <a:rPr lang="sk-SK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k-SK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sk-SK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 pacientov s klinickou </a:t>
            </a:r>
            <a:r>
              <a:rPr lang="sk-SK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dg</a:t>
            </a:r>
            <a:r>
              <a:rPr lang="sk-SK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susp</a:t>
            </a:r>
            <a:r>
              <a:rPr lang="sk-SK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FH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1000125" y="2357438"/>
          <a:ext cx="7215212" cy="2707454"/>
        </p:xfrm>
        <a:graphic>
          <a:graphicData uri="http://schemas.openxmlformats.org/drawingml/2006/table">
            <a:tbl>
              <a:tblPr/>
              <a:tblGrid>
                <a:gridCol w="1606707"/>
                <a:gridCol w="1606707"/>
                <a:gridCol w="1606707"/>
                <a:gridCol w="1273754"/>
                <a:gridCol w="1121337"/>
              </a:tblGrid>
              <a:tr h="128970">
                <a:tc>
                  <a:txBody>
                    <a:bodyPr/>
                    <a:lstStyle/>
                    <a:p>
                      <a:pPr algn="ctr" fontAlgn="b"/>
                      <a:endParaRPr lang="sk-SK" sz="2000" b="0" i="0" u="none" strike="noStrik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apoB</a:t>
                      </a: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analýza</a:t>
                      </a:r>
                    </a:p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r>
                        <a:rPr lang="sk-SK" sz="20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sk-SK" sz="2000" b="0" i="0" u="none" strike="noStrik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apoB</a:t>
                      </a:r>
                      <a:endParaRPr lang="sk-SK" sz="2000" b="0" i="0" u="none" strike="noStrik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Pozitívni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r>
                        <a:rPr lang="sk-SK" sz="20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(%)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LDL-Rec</a:t>
                      </a:r>
                      <a:r>
                        <a:rPr lang="sk-SK" sz="20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analýza</a:t>
                      </a:r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 </a:t>
                      </a:r>
                      <a:endParaRPr lang="sk-SK" sz="2000" b="0" i="0" u="none" strike="noStrik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sk-SK" sz="20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LDL-Rec</a:t>
                      </a: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sk-SK" sz="2000" b="0" i="0" u="none" strike="noStrik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pozitivni</a:t>
                      </a:r>
                      <a:endParaRPr lang="sk-SK" sz="2000" b="0" i="0" u="none" strike="noStrik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r>
                        <a:rPr lang="sk-SK" sz="2000" b="0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(%)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3657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Všetci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1400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114 (8,1%)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413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137 (33%)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29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err="1" smtClean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Probandi</a:t>
                      </a:r>
                      <a:r>
                        <a:rPr lang="sk-SK" sz="20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 od r.2011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536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25 ( 4,7%)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362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110 (30%)</a:t>
                      </a:r>
                    </a:p>
                  </a:txBody>
                  <a:tcPr marL="6449" marR="6449" marT="644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3579656" y="6488668"/>
            <a:ext cx="4094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Vohnout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Wiener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 Klin </a:t>
            </a:r>
            <a:r>
              <a:rPr lang="sk-SK" sz="1400" i="1" dirty="0" err="1" smtClean="0">
                <a:latin typeface="Arial" pitchFamily="34" charset="0"/>
                <a:cs typeface="Arial" pitchFamily="34" charset="0"/>
              </a:rPr>
              <a:t>Wochenschrift</a:t>
            </a:r>
            <a:r>
              <a:rPr lang="sk-SK" sz="1400" i="1" dirty="0" smtClean="0">
                <a:latin typeface="Arial" pitchFamily="34" charset="0"/>
                <a:cs typeface="Arial" pitchFamily="34" charset="0"/>
              </a:rPr>
              <a:t>, 2016</a:t>
            </a:r>
            <a:endParaRPr lang="sk-SK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1501</Words>
  <Application>Microsoft Office PowerPoint</Application>
  <PresentationFormat>Předvádění na obrazovce (4:3)</PresentationFormat>
  <Paragraphs>358</Paragraphs>
  <Slides>28</Slides>
  <Notes>10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Default Design</vt:lpstr>
      <vt:lpstr>Worksheet</vt:lpstr>
      <vt:lpstr> Skórovacie systémy  familiárnej hypercholesterolémie  -  čo ukazuje  MedPed FH Slovensko  </vt:lpstr>
      <vt:lpstr>Prezentace aplikace PowerPoint</vt:lpstr>
      <vt:lpstr>Prezentace aplikace PowerPoint</vt:lpstr>
      <vt:lpstr>Databáza MED-PED na Slovensku</vt:lpstr>
      <vt:lpstr>Pri stanovení klinickej diagnózy FH pomáhajú  skórovacie metódy. </vt:lpstr>
      <vt:lpstr>Simon-Broome dg kritéria pre FH</vt:lpstr>
      <vt:lpstr>Dutch Lipid Clinic Network criteria for FH</vt:lpstr>
      <vt:lpstr>Najpresnejšou metódou diagnostiky  FH je DNA dg  </vt:lpstr>
      <vt:lpstr>Prevalencia mutácií v géne pre LDL receptor a apoB  u pacientov s klinickou dg susp. FH</vt:lpstr>
      <vt:lpstr>Prezentace aplikace PowerPoint</vt:lpstr>
      <vt:lpstr>Zaujímalo nás ako sú charakterizovaní probandi:   1. s potvrdenou mutáciou v géne apoB (n=25)  2. s potvrdenou mutáciou v géne LDL receptor (n=111)  3. u ktorých sa nepotvrdila mutácia (n=244)  4. LDLR a MPLA nerobené (n=155) (ND)</vt:lpstr>
      <vt:lpstr>Nebol rozdiel vo výskyte pozitívnej rodinnej anamnézy medzi skupinami probandov</vt:lpstr>
      <vt:lpstr>Celkový cholesterol  bez liečby</vt:lpstr>
      <vt:lpstr>LDL-cholesterol bez liečby</vt:lpstr>
      <vt:lpstr>HDL-cholesterol bez liečby </vt:lpstr>
      <vt:lpstr>Triglyceridy bez liečby</vt:lpstr>
      <vt:lpstr>Záver 1: Hladina cholesterolu a LDL-C je dôležitým kritériom pri DNA dg  LDL-receptora ( drahá a náročná analýza)</vt:lpstr>
      <vt:lpstr>Aké sú skúsenosti s použitím DLNC  v kardiologickej ambulancii  </vt:lpstr>
      <vt:lpstr> Kardiologické MedPed centrá  majú vysoký výskyt „probable“ FH  (pravdepodobná FH podľa Dutch criteria)  Splnené HOLANDSKÉ (Dutch Lipid Network) diagnostické kritériá heterozygotnej formy FH:  Záver: 6 bodov = „probable“ FH = pravdepodobná famil. hyperCHOL rodinná anamnéza (1 b)  + osobná anamnéza (2 b)  + hladina LDL cholesterolu (3 b) + podľa výsledku genetického vyš. môže byť prehodnotené na definitívnu dg. FH  /pozit. patolog. mutácia + 8 bodov/  nízky výskyt  „definite“ (istá) FH: 8 / 62 (13%)  </vt:lpstr>
      <vt:lpstr>1. Pacient geneticky potvrdená FH</vt:lpstr>
      <vt:lpstr>2. Pacient mutácia nepotvrdená</vt:lpstr>
      <vt:lpstr>Čím sa líšili títo dvaja pacienti?</vt:lpstr>
      <vt:lpstr>Dutch skóre a pozitívna genetika FH</vt:lpstr>
      <vt:lpstr>Modifikácia Dutch kritérií v Poľsku</vt:lpstr>
      <vt:lpstr>Modifikácia Dutch kritérií (Wales)</vt:lpstr>
      <vt:lpstr>Modifikácia Dutch kritérií (Wales)</vt:lpstr>
      <vt:lpstr>Záver</vt:lpstr>
      <vt:lpstr>Ďakujeme za pozornosť.</vt:lpstr>
    </vt:vector>
  </TitlesOfParts>
  <Company>KR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Rašlová</dc:creator>
  <cp:lastModifiedBy>lekar</cp:lastModifiedBy>
  <cp:revision>296</cp:revision>
  <dcterms:created xsi:type="dcterms:W3CDTF">2012-02-04T15:37:50Z</dcterms:created>
  <dcterms:modified xsi:type="dcterms:W3CDTF">2019-10-14T12:56:20Z</dcterms:modified>
</cp:coreProperties>
</file>